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2FDFE5-54F3-46D4-8120-39CBE93FA19F}">
  <a:tblStyle styleId="{042FDFE5-54F3-46D4-8120-39CBE93FA1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CD7139-FCAE-4228-9D21-6274210DE584}"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661" autoAdjust="0"/>
  </p:normalViewPr>
  <p:slideViewPr>
    <p:cSldViewPr snapToGrid="0">
      <p:cViewPr varScale="1">
        <p:scale>
          <a:sx n="84" d="100"/>
          <a:sy n="84" d="100"/>
        </p:scale>
        <p:origin x="23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lvl1pPr>
            <a:lvl2pPr marL="914400" marR="0" lvl="1" indent="-228600" algn="l" rtl="0">
              <a:spcBef>
                <a:spcPts val="0"/>
              </a:spcBef>
              <a:spcAft>
                <a:spcPts val="0"/>
              </a:spcAft>
              <a:buSzPts val="1400"/>
              <a:buNone/>
              <a:defRPr sz="1100" b="0" i="0" u="none" strike="noStrike" cap="none"/>
            </a:lvl2pPr>
            <a:lvl3pPr marL="1371600" marR="0" lvl="2" indent="-228600" algn="l" rtl="0">
              <a:spcBef>
                <a:spcPts val="0"/>
              </a:spcBef>
              <a:spcAft>
                <a:spcPts val="0"/>
              </a:spcAft>
              <a:buSzPts val="1400"/>
              <a:buNone/>
              <a:defRPr sz="1100" b="0" i="0" u="none" strike="noStrike" cap="none"/>
            </a:lvl3pPr>
            <a:lvl4pPr marL="1828800" marR="0" lvl="3" indent="-228600" algn="l" rtl="0">
              <a:spcBef>
                <a:spcPts val="0"/>
              </a:spcBef>
              <a:spcAft>
                <a:spcPts val="0"/>
              </a:spcAft>
              <a:buSzPts val="1400"/>
              <a:buNone/>
              <a:defRPr sz="1100" b="0" i="0" u="none" strike="noStrike" cap="none"/>
            </a:lvl4pPr>
            <a:lvl5pPr marL="2286000" marR="0" lvl="4" indent="-228600" algn="l" rtl="0">
              <a:spcBef>
                <a:spcPts val="0"/>
              </a:spcBef>
              <a:spcAft>
                <a:spcPts val="0"/>
              </a:spcAft>
              <a:buSzPts val="1400"/>
              <a:buNone/>
              <a:defRPr sz="1100" b="0" i="0" u="none" strike="noStrike" cap="none"/>
            </a:lvl5pPr>
            <a:lvl6pPr marL="2743200" marR="0" lvl="5" indent="-228600" algn="l" rtl="0">
              <a:spcBef>
                <a:spcPts val="0"/>
              </a:spcBef>
              <a:spcAft>
                <a:spcPts val="0"/>
              </a:spcAft>
              <a:buSzPts val="1400"/>
              <a:buNone/>
              <a:defRPr sz="1100" b="0" i="0" u="none" strike="noStrike" cap="none"/>
            </a:lvl6pPr>
            <a:lvl7pPr marL="3200400" marR="0" lvl="6" indent="-228600" algn="l" rtl="0">
              <a:spcBef>
                <a:spcPts val="0"/>
              </a:spcBef>
              <a:spcAft>
                <a:spcPts val="0"/>
              </a:spcAft>
              <a:buSzPts val="1400"/>
              <a:buNone/>
              <a:defRPr sz="1100" b="0" i="0" u="none" strike="noStrike" cap="none"/>
            </a:lvl7pPr>
            <a:lvl8pPr marL="3657600" marR="0" lvl="7" indent="-228600" algn="l" rtl="0">
              <a:spcBef>
                <a:spcPts val="0"/>
              </a:spcBef>
              <a:spcAft>
                <a:spcPts val="0"/>
              </a:spcAft>
              <a:buSzPts val="1400"/>
              <a:buNone/>
              <a:defRPr sz="1100" b="0" i="0" u="none" strike="noStrike" cap="none"/>
            </a:lvl8pPr>
            <a:lvl9pPr marL="4114800" marR="0" lvl="8" indent="-228600" algn="l" rtl="0">
              <a:spcBef>
                <a:spcPts val="0"/>
              </a:spcBef>
              <a:spcAft>
                <a:spcPts val="0"/>
              </a:spcAft>
              <a:buSzPts val="1400"/>
              <a:buNone/>
              <a:defRPr sz="1100" b="0" i="0" u="none" strike="noStrike" cap="none"/>
            </a:lvl9pPr>
          </a:lstStyle>
          <a:p>
            <a:endParaRPr/>
          </a:p>
        </p:txBody>
      </p:sp>
    </p:spTree>
    <p:extLst>
      <p:ext uri="{BB962C8B-B14F-4D97-AF65-F5344CB8AC3E}">
        <p14:creationId xmlns:p14="http://schemas.microsoft.com/office/powerpoint/2010/main" val="20628067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02566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f2db5361f7396c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7f2db5361f7396c7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8704468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44fc59eb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44fc59eb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5821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44fc59eb6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44fc59eb6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3783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4fc59eb6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4fc59eb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771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44fc59eb6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44fc59eb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8932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fc59eb6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fc59eb6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6458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437493eefa_2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437493eefa_2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4847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37493eefa_2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37493eefa_2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361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437493eefa_2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437493eefa_2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1726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4402e4e77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4402e4e77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18834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402e4e77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4402e4e77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93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f2db5361f7396c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7f2db5361f7396c7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3915691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02e4e77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02e4e77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6882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437493eefa_2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437493eefa_2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364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4402e4e7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4402e4e7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8511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4402e4e7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4402e4e7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1901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4402e4e77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4402e4e77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0564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4402e4e77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4402e4e77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4721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4402e4e77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4402e4e7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1743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37493eefa_2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37493eefa_2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4215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437493eefa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437493eefa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093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437493eefa_2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437493eefa_2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801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f2db5361f7396c7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7f2db5361f7396c7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462017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437493eefa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437493eefa_2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3981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437493eefa_2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437493eefa_2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0065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437493eefa_2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437493eefa_2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0086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437493eefa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437493eefa_2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4501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437493eefa_2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437493eefa_2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3967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437493eefa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437493eefa_2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185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f2db5361f7396c7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7f2db5361f7396c7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346146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f2db5361f7396c7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7f2db5361f7396c7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841202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4df3d50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44df3d50a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52757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37493eefa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437493eefa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61753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3d206e7e6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3d206e7e6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87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3d206e7e6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3d206e7e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696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37493eefa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437493eefa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532572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19916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493eefa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437493eefa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274728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37493eefa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437493eefa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604628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37493eefa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437493eefa_2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40904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37493eefa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437493eefa_2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654153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37493eefa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437493eefa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607407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37493eefa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437493eefa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13264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37493eefa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437493eefa_2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725870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37493eefa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437493eefa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46553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37493eefa_2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437493eefa_2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877540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3e2d39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43e2d39a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893797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26768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3e2d39ac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43e2d39ac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766910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37493eefa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37493eefa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48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37493eefa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37493eefa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912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37493eefa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37493eefa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491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37493eefa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37493eefa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19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37493eefa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37493eefa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306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37493eefa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37493eef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949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37493eefa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37493eef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635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37493eefa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37493eefa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9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37493eefa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37493eefa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87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781990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3ecd595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3ecd595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223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3ecd5953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3ecd5953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499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43ecd5953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43ecd595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135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e2d39ac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3e2d39a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880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37493eefa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37493eefa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282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37493eefa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37493eefa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266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3ee422e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3ee422e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019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37493eefa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37493eefa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6196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d206e7e6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3d206e7e6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4625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3d206e7e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3d206e7e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601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37493eef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g437493eefa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294358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3d206e7e6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3d206e7e6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013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3d206e7e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3d206e7e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464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37493eefa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37493eefa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794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37493eefa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437493eefa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789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37493eefa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37493eefa_2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568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437493eefa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437493eefa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885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37493eef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437493eef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4590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37493eefa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37493eefa_2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847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3d206e7e6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3d206e7e6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504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37493eefa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37493eefa_2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38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4ecd4db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44ecd4db4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8374577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37493eefa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437493eefa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516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37493eefa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437493eefa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568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437493eefa_2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437493eefa_2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90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437493eefa_2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437493eefa_2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22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37493eefa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37493eefa_2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2630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971122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4318822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605605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4fc59eb6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4fc59eb6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404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4fc59eb6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4fc59eb6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84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3ee422e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43ee422ed9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4855911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4fc59eb6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4fc59eb6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990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4fc59eb6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4fc59eb6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883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72727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509553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5614944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5563617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2162830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1205523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32554772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437493eefa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437493eefa_2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967306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3828441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437493eefa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437493eefa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7604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437493eef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437493eefa_2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359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37493eefa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437493eefa_2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0856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37493eefa_2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37493eefa_2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4080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437493eefa_2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437493eefa_2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356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437493eefa_2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437493eefa_2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080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37493eefa_2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37493eefa_2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3723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437493eefa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437493eefa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9646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437493eefa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437493eefa_2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0193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7493eefa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7493eefa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973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4ecd4db4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44ecd4db46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42163336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437493eefa_2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437493eefa_2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1672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37493eefa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37493eefa_2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5972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437493eefa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437493eefa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8498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37493eefa_2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437493eefa_2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968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3d206e7e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3d206e7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311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437493eefa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437493eefa_2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4796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4fc59eb6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4fc59eb6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882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44fc59eb6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44fc59eb6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9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4fc59eb6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4fc59eb6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5172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44fc59eb6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44fc59eb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429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2"/>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accent3"/>
              </a:buClr>
              <a:buSzPts val="1400"/>
              <a:buFont typeface="Alfa Slab One"/>
              <a:buNone/>
              <a:defRPr sz="5400" b="0" i="0" u="none" strike="noStrike" cap="none">
                <a:solidFill>
                  <a:schemeClr val="accent3"/>
                </a:solidFill>
                <a:latin typeface="Alfa Slab One"/>
                <a:ea typeface="Alfa Slab One"/>
                <a:cs typeface="Alfa Slab One"/>
                <a:sym typeface="Alfa Slab One"/>
              </a:defRPr>
            </a:lvl1pPr>
            <a:lvl2pPr lvl="1"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2pPr>
            <a:lvl3pPr lvl="2"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3pPr>
            <a:lvl4pPr lvl="3"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4pPr>
            <a:lvl5pPr lvl="4"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5pPr>
            <a:lvl6pPr lvl="5"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6pPr>
            <a:lvl7pPr lvl="6"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7pPr>
            <a:lvl8pPr lvl="7"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8pPr>
            <a:lvl9pPr lvl="8" indent="0" algn="ctr">
              <a:spcBef>
                <a:spcPts val="0"/>
              </a:spcBef>
              <a:spcAft>
                <a:spcPts val="0"/>
              </a:spcAft>
              <a:buClr>
                <a:schemeClr val="accent3"/>
              </a:buClr>
              <a:buSzPts val="1400"/>
              <a:buFont typeface="Alfa Slab One"/>
              <a:buNone/>
              <a:defRPr sz="5400">
                <a:solidFill>
                  <a:schemeClr val="accent3"/>
                </a:solidFill>
                <a:latin typeface="Alfa Slab One"/>
                <a:ea typeface="Alfa Slab One"/>
                <a:cs typeface="Alfa Slab One"/>
                <a:sym typeface="Alfa Slab One"/>
              </a:defRPr>
            </a:lvl9pPr>
          </a:lstStyle>
          <a:p>
            <a:endParaRPr/>
          </a:p>
        </p:txBody>
      </p:sp>
      <p:sp>
        <p:nvSpPr>
          <p:cNvPr id="12" name="Google Shape;12;p2"/>
          <p:cNvSpPr txBox="1">
            <a:spLocks noGrp="1"/>
          </p:cNvSpPr>
          <p:nvPr>
            <p:ph type="subTitle" idx="1"/>
          </p:nvPr>
        </p:nvSpPr>
        <p:spPr>
          <a:xfrm>
            <a:off x="311700" y="3165823"/>
            <a:ext cx="8520600" cy="733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1pPr>
            <a:lvl2pPr marL="457200" marR="0" lvl="1"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2pPr>
            <a:lvl3pPr marL="914400" marR="0" lvl="2"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3pPr>
            <a:lvl4pPr marL="1371600" marR="0" lvl="3"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4pPr>
            <a:lvl5pPr marL="1828800" marR="0" lvl="4"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5pPr>
            <a:lvl6pPr marL="2286000" marR="0" lvl="5"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6pPr>
            <a:lvl7pPr marL="2743200" marR="0" lvl="6"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7pPr>
            <a:lvl8pPr marL="3200400" marR="0" lvl="7"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8pPr>
            <a:lvl9pPr marL="3657600" marR="0" lvl="8" indent="0" algn="ctr" rtl="0">
              <a:lnSpc>
                <a:spcPct val="100000"/>
              </a:lnSpc>
              <a:spcBef>
                <a:spcPts val="0"/>
              </a:spcBef>
              <a:spcAft>
                <a:spcPts val="0"/>
              </a:spcAft>
              <a:buClr>
                <a:schemeClr val="dk2"/>
              </a:buClr>
              <a:buSzPts val="1400"/>
              <a:buFont typeface="Proxima Nova"/>
              <a:buNone/>
              <a:defRPr sz="2400" b="0" i="0" u="none" strike="noStrike" cap="none">
                <a:solidFill>
                  <a:schemeClr val="dk2"/>
                </a:solidFill>
                <a:latin typeface="Proxima Nova"/>
                <a:ea typeface="Proxima Nova"/>
                <a:cs typeface="Proxima Nova"/>
                <a:sym typeface="Proxima Nova"/>
              </a:defRPr>
            </a:lvl9pPr>
          </a:lstStyle>
          <a:p>
            <a:endParaRPr/>
          </a:p>
        </p:txBody>
      </p:sp>
      <p:sp>
        <p:nvSpPr>
          <p:cNvPr id="13" name="Google Shape;13;p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311700" y="1167925"/>
            <a:ext cx="8520600" cy="19800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1400"/>
              <a:buFont typeface="Alfa Slab One"/>
              <a:buNone/>
              <a:defRPr sz="11000" b="0" i="0" u="none" strike="noStrike" cap="none">
                <a:solidFill>
                  <a:schemeClr val="dk1"/>
                </a:solidFill>
                <a:latin typeface="Alfa Slab One"/>
                <a:ea typeface="Alfa Slab One"/>
                <a:cs typeface="Alfa Slab One"/>
                <a:sym typeface="Alfa Slab One"/>
              </a:defRPr>
            </a:lvl1pPr>
            <a:lvl2pPr lvl="1"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2pPr>
            <a:lvl3pPr lvl="2"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3pPr>
            <a:lvl4pPr lvl="3"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4pPr>
            <a:lvl5pPr lvl="4"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5pPr>
            <a:lvl6pPr lvl="5"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6pPr>
            <a:lvl7pPr lvl="6"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7pPr>
            <a:lvl8pPr lvl="7"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8pPr>
            <a:lvl9pPr lvl="8" indent="0" algn="ctr">
              <a:spcBef>
                <a:spcPts val="0"/>
              </a:spcBef>
              <a:spcAft>
                <a:spcPts val="0"/>
              </a:spcAft>
              <a:buClr>
                <a:schemeClr val="dk1"/>
              </a:buClr>
              <a:buSzPts val="1400"/>
              <a:buFont typeface="Alfa Slab One"/>
              <a:buNone/>
              <a:defRPr sz="11000">
                <a:solidFill>
                  <a:schemeClr val="dk1"/>
                </a:solidFill>
                <a:latin typeface="Alfa Slab One"/>
                <a:ea typeface="Alfa Slab One"/>
                <a:cs typeface="Alfa Slab One"/>
                <a:sym typeface="Alfa Slab One"/>
              </a:defRPr>
            </a:lvl9pPr>
          </a:lstStyle>
          <a:p>
            <a:endParaRPr/>
          </a:p>
        </p:txBody>
      </p:sp>
      <p:sp>
        <p:nvSpPr>
          <p:cNvPr id="48" name="Google Shape;48;p11"/>
          <p:cNvSpPr txBox="1">
            <a:spLocks noGrp="1"/>
          </p:cNvSpPr>
          <p:nvPr>
            <p:ph type="body" idx="1"/>
          </p:nvPr>
        </p:nvSpPr>
        <p:spPr>
          <a:xfrm>
            <a:off x="311700" y="3224250"/>
            <a:ext cx="8520600" cy="10716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1pPr>
            <a:lvl2pPr marL="914400" marR="0" lvl="1"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2pPr>
            <a:lvl3pPr marL="1371600" marR="0" lvl="2"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3pPr>
            <a:lvl4pPr marL="1828800" marR="0" lvl="3"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4pPr>
            <a:lvl5pPr marL="2286000" marR="0" lvl="4"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5pPr>
            <a:lvl6pPr marL="2743200" marR="0" lvl="5"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6pPr>
            <a:lvl7pPr marL="3200400" marR="0" lvl="6"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7pPr>
            <a:lvl8pPr marL="3657600" marR="0" lvl="7" indent="-228600" algn="ctr"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8pPr>
            <a:lvl9pPr marL="4114800" marR="0" lvl="8" indent="-228600" algn="ctr" rtl="0">
              <a:lnSpc>
                <a:spcPct val="115000"/>
              </a:lnSpc>
              <a:spcBef>
                <a:spcPts val="1600"/>
              </a:spcBef>
              <a:spcAft>
                <a:spcPts val="160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9pPr>
          </a:lstStyle>
          <a:p>
            <a:endParaRPr/>
          </a:p>
        </p:txBody>
      </p:sp>
      <p:sp>
        <p:nvSpPr>
          <p:cNvPr id="49" name="Google Shape;49;p1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3"/>
              </a:buClr>
              <a:buSzPts val="1400"/>
              <a:buFont typeface="Alfa Slab One"/>
              <a:buNone/>
              <a:defRPr sz="3000" b="0" i="0" u="none" strike="noStrike" cap="none">
                <a:solidFill>
                  <a:schemeClr val="accent3"/>
                </a:solidFill>
                <a:latin typeface="Alfa Slab One"/>
                <a:ea typeface="Alfa Slab One"/>
                <a:cs typeface="Alfa Slab One"/>
                <a:sym typeface="Alfa Slab One"/>
              </a:defRPr>
            </a:lvl1pPr>
            <a:lvl2pPr lvl="1"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lvl="2"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lvl="3"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lvl="4"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lvl="5"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lvl="6"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lvl="7"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lvl="8"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9pPr>
          </a:lstStyle>
          <a:p>
            <a:endParaRPr/>
          </a:p>
        </p:txBody>
      </p:sp>
      <p:sp>
        <p:nvSpPr>
          <p:cNvPr id="17" name="Google Shape;17;p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480550"/>
            <a:ext cx="8114400" cy="2445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Alfa Slab One"/>
              <a:buNone/>
              <a:defRPr sz="6800" b="0" i="0" u="none" strike="noStrike" cap="none">
                <a:solidFill>
                  <a:schemeClr val="lt1"/>
                </a:solidFill>
                <a:latin typeface="Alfa Slab One"/>
                <a:ea typeface="Alfa Slab One"/>
                <a:cs typeface="Alfa Slab One"/>
                <a:sym typeface="Alfa Slab One"/>
              </a:defRPr>
            </a:lvl1pPr>
            <a:lvl2pPr lvl="1"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2pPr>
            <a:lvl3pPr lvl="2"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3pPr>
            <a:lvl4pPr lvl="3"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4pPr>
            <a:lvl5pPr lvl="4"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5pPr>
            <a:lvl6pPr lvl="5"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6pPr>
            <a:lvl7pPr lvl="6"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7pPr>
            <a:lvl8pPr lvl="7"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8pPr>
            <a:lvl9pPr lvl="8" indent="0">
              <a:spcBef>
                <a:spcPts val="0"/>
              </a:spcBef>
              <a:spcAft>
                <a:spcPts val="0"/>
              </a:spcAft>
              <a:buClr>
                <a:schemeClr val="lt1"/>
              </a:buClr>
              <a:buSzPts val="1400"/>
              <a:buFont typeface="Alfa Slab One"/>
              <a:buNone/>
              <a:defRPr sz="6800">
                <a:solidFill>
                  <a:schemeClr val="lt1"/>
                </a:solidFill>
                <a:latin typeface="Alfa Slab One"/>
                <a:ea typeface="Alfa Slab One"/>
                <a:cs typeface="Alfa Slab One"/>
                <a:sym typeface="Alfa Slab One"/>
              </a:defRPr>
            </a:lvl9pPr>
          </a:lstStyle>
          <a:p>
            <a:endParaRPr/>
          </a:p>
        </p:txBody>
      </p:sp>
      <p:sp>
        <p:nvSpPr>
          <p:cNvPr id="20" name="Google Shape;20;p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3"/>
              </a:buClr>
              <a:buSzPts val="1400"/>
              <a:buFont typeface="Alfa Slab One"/>
              <a:buNone/>
              <a:defRPr sz="3000" b="0" i="0" u="none" strike="noStrike" cap="none">
                <a:solidFill>
                  <a:schemeClr val="accent3"/>
                </a:solidFill>
                <a:latin typeface="Alfa Slab One"/>
                <a:ea typeface="Alfa Slab One"/>
                <a:cs typeface="Alfa Slab One"/>
                <a:sym typeface="Alfa Slab One"/>
              </a:defRPr>
            </a:lvl1pPr>
            <a:lvl2pPr lvl="1"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lvl="2"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lvl="3"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lvl="4"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lvl="5"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lvl="6"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lvl="7"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lvl="8"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9pPr>
          </a:lstStyle>
          <a:p>
            <a:endParaRPr/>
          </a:p>
        </p:txBody>
      </p:sp>
      <p:sp>
        <p:nvSpPr>
          <p:cNvPr id="25" name="Google Shape;25;p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3"/>
              </a:buClr>
              <a:buSzPts val="1400"/>
              <a:buFont typeface="Alfa Slab One"/>
              <a:buNone/>
              <a:defRPr sz="3000" b="0" i="0" u="none" strike="noStrike" cap="none">
                <a:solidFill>
                  <a:schemeClr val="accent3"/>
                </a:solidFill>
                <a:latin typeface="Alfa Slab One"/>
                <a:ea typeface="Alfa Slab One"/>
                <a:cs typeface="Alfa Slab One"/>
                <a:sym typeface="Alfa Slab One"/>
              </a:defRPr>
            </a:lvl1pPr>
            <a:lvl2pPr lvl="1"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lvl="2"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lvl="3"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lvl="4"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lvl="5"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lvl="6"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lvl="7"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lvl="8"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28" name="Google Shape;28;p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accent3"/>
              </a:buClr>
              <a:buSzPts val="1400"/>
              <a:buFont typeface="Alfa Slab One"/>
              <a:buNone/>
              <a:defRPr sz="2400" b="0" i="0" u="none" strike="noStrike" cap="none">
                <a:solidFill>
                  <a:schemeClr val="accent3"/>
                </a:solidFill>
                <a:latin typeface="Alfa Slab One"/>
                <a:ea typeface="Alfa Slab One"/>
                <a:cs typeface="Alfa Slab One"/>
                <a:sym typeface="Alfa Slab One"/>
              </a:defRPr>
            </a:lvl1pPr>
            <a:lvl2pPr lvl="1"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2pPr>
            <a:lvl3pPr lvl="2"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3pPr>
            <a:lvl4pPr lvl="3"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4pPr>
            <a:lvl5pPr lvl="4"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5pPr>
            <a:lvl6pPr lvl="5"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6pPr>
            <a:lvl7pPr lvl="6"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7pPr>
            <a:lvl8pPr lvl="7"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8pPr>
            <a:lvl9pPr lvl="8" indent="0">
              <a:spcBef>
                <a:spcPts val="0"/>
              </a:spcBef>
              <a:spcAft>
                <a:spcPts val="0"/>
              </a:spcAft>
              <a:buClr>
                <a:schemeClr val="accent3"/>
              </a:buClr>
              <a:buSzPts val="1400"/>
              <a:buFont typeface="Alfa Slab One"/>
              <a:buNone/>
              <a:defRPr sz="2400">
                <a:solidFill>
                  <a:schemeClr val="accent3"/>
                </a:solidFill>
                <a:latin typeface="Alfa Slab One"/>
                <a:ea typeface="Alfa Slab One"/>
                <a:cs typeface="Alfa Slab One"/>
                <a:sym typeface="Alfa Slab One"/>
              </a:defRPr>
            </a:lvl9pPr>
          </a:lstStyle>
          <a:p>
            <a:endParaRPr/>
          </a:p>
        </p:txBody>
      </p:sp>
      <p:sp>
        <p:nvSpPr>
          <p:cNvPr id="31" name="Google Shape;31;p7"/>
          <p:cNvSpPr txBox="1">
            <a:spLocks noGrp="1"/>
          </p:cNvSpPr>
          <p:nvPr>
            <p:ph type="body" idx="1"/>
          </p:nvPr>
        </p:nvSpPr>
        <p:spPr>
          <a:xfrm>
            <a:off x="311700" y="1490875"/>
            <a:ext cx="2808000" cy="30780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200" b="0" i="0" u="none" strike="noStrike" cap="none">
                <a:solidFill>
                  <a:schemeClr val="dk2"/>
                </a:solidFill>
                <a:latin typeface="Proxima Nova"/>
                <a:ea typeface="Proxima Nova"/>
                <a:cs typeface="Proxima Nova"/>
                <a:sym typeface="Proxima Nova"/>
              </a:defRPr>
            </a:lvl9pPr>
          </a:lstStyle>
          <a:p>
            <a:endParaRPr/>
          </a:p>
        </p:txBody>
      </p:sp>
      <p:sp>
        <p:nvSpPr>
          <p:cNvPr id="32" name="Google Shape;32;p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Alfa Slab One"/>
              <a:buNone/>
              <a:defRPr sz="4800" b="0" i="0" u="none" strike="noStrike" cap="none">
                <a:solidFill>
                  <a:schemeClr val="lt1"/>
                </a:solidFill>
                <a:latin typeface="Alfa Slab One"/>
                <a:ea typeface="Alfa Slab One"/>
                <a:cs typeface="Alfa Slab One"/>
                <a:sym typeface="Alfa Slab One"/>
              </a:defRPr>
            </a:lvl1pPr>
            <a:lvl2pPr lvl="1"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2pPr>
            <a:lvl3pPr lvl="2"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3pPr>
            <a:lvl4pPr lvl="3"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4pPr>
            <a:lvl5pPr lvl="4"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5pPr>
            <a:lvl6pPr lvl="5"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6pPr>
            <a:lvl7pPr lvl="6"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7pPr>
            <a:lvl8pPr lvl="7"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8pPr>
            <a:lvl9pPr lvl="8" indent="0">
              <a:spcBef>
                <a:spcPts val="0"/>
              </a:spcBef>
              <a:spcAft>
                <a:spcPts val="0"/>
              </a:spcAft>
              <a:buClr>
                <a:schemeClr val="lt1"/>
              </a:buClr>
              <a:buSzPts val="1400"/>
              <a:buFont typeface="Alfa Slab One"/>
              <a:buNone/>
              <a:defRPr sz="4800">
                <a:solidFill>
                  <a:schemeClr val="lt1"/>
                </a:solidFill>
                <a:latin typeface="Alfa Slab One"/>
                <a:ea typeface="Alfa Slab One"/>
                <a:cs typeface="Alfa Slab One"/>
                <a:sym typeface="Alfa Slab One"/>
              </a:defRPr>
            </a:lvl9pPr>
          </a:lstStyle>
          <a:p>
            <a:endParaRPr/>
          </a:p>
        </p:txBody>
      </p:sp>
      <p:sp>
        <p:nvSpPr>
          <p:cNvPr id="35" name="Google Shape;35;p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chemeClr val="accent3"/>
              </a:buClr>
              <a:buSzPts val="1400"/>
              <a:buFont typeface="Alfa Slab One"/>
              <a:buNone/>
              <a:defRPr sz="3800" b="0" i="0" u="none" strike="noStrike" cap="none">
                <a:solidFill>
                  <a:schemeClr val="accent3"/>
                </a:solidFill>
                <a:latin typeface="Alfa Slab One"/>
                <a:ea typeface="Alfa Slab One"/>
                <a:cs typeface="Alfa Slab One"/>
                <a:sym typeface="Alfa Slab One"/>
              </a:defRPr>
            </a:lvl1pPr>
            <a:lvl2pPr lvl="1"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2pPr>
            <a:lvl3pPr lvl="2"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3pPr>
            <a:lvl4pPr lvl="3"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4pPr>
            <a:lvl5pPr lvl="4"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5pPr>
            <a:lvl6pPr lvl="5"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6pPr>
            <a:lvl7pPr lvl="6"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7pPr>
            <a:lvl8pPr lvl="7"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8pPr>
            <a:lvl9pPr lvl="8" indent="0" algn="ctr">
              <a:spcBef>
                <a:spcPts val="0"/>
              </a:spcBef>
              <a:spcAft>
                <a:spcPts val="0"/>
              </a:spcAft>
              <a:buClr>
                <a:schemeClr val="accent3"/>
              </a:buClr>
              <a:buSzPts val="1400"/>
              <a:buFont typeface="Alfa Slab One"/>
              <a:buNone/>
              <a:defRPr sz="3800">
                <a:solidFill>
                  <a:schemeClr val="accent3"/>
                </a:solidFill>
                <a:latin typeface="Alfa Slab One"/>
                <a:ea typeface="Alfa Slab One"/>
                <a:cs typeface="Alfa Slab One"/>
                <a:sym typeface="Alfa Slab One"/>
              </a:defRPr>
            </a:lvl9pPr>
          </a:lstStyle>
          <a:p>
            <a:endParaRPr/>
          </a:p>
        </p:txBody>
      </p:sp>
      <p:sp>
        <p:nvSpPr>
          <p:cNvPr id="40" name="Google Shape;40;p9"/>
          <p:cNvSpPr txBox="1">
            <a:spLocks noGrp="1"/>
          </p:cNvSpPr>
          <p:nvPr>
            <p:ph type="subTitle" idx="1"/>
          </p:nvPr>
        </p:nvSpPr>
        <p:spPr>
          <a:xfrm>
            <a:off x="265500" y="2981125"/>
            <a:ext cx="4045200" cy="1345499"/>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1pPr>
            <a:lvl2pPr marL="457200" marR="0" lvl="1"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2pPr>
            <a:lvl3pPr marL="914400" marR="0" lvl="2"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3pPr>
            <a:lvl4pPr marL="1371600" marR="0" lvl="3"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4pPr>
            <a:lvl5pPr marL="1828800" marR="0" lvl="4"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5pPr>
            <a:lvl6pPr marL="2286000" marR="0" lvl="5"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6pPr>
            <a:lvl7pPr marL="2743200" marR="0" lvl="6"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7pPr>
            <a:lvl8pPr marL="3200400" marR="0" lvl="7"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8pPr>
            <a:lvl9pPr marL="3657600" marR="0" lvl="8" indent="0" algn="ctr" rtl="0">
              <a:lnSpc>
                <a:spcPct val="100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9pPr>
          </a:lstStyle>
          <a:p>
            <a:endParaRPr/>
          </a:p>
        </p:txBody>
      </p:sp>
      <p:sp>
        <p:nvSpPr>
          <p:cNvPr id="41" name="Google Shape;41;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chemeClr val="lt1"/>
              </a:buClr>
              <a:buSzPts val="1400"/>
              <a:buFont typeface="Proxima Nova"/>
              <a:buNone/>
              <a:defRPr sz="1800" b="0" i="0" u="none" strike="noStrike" cap="none">
                <a:solidFill>
                  <a:schemeClr val="lt1"/>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42" name="Google Shape;42;p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accent3"/>
              </a:buClr>
              <a:buSzPts val="1400"/>
              <a:buFont typeface="Alfa Slab One"/>
              <a:buNone/>
              <a:defRPr sz="1800" b="0" i="0" u="none" strike="noStrike" cap="none">
                <a:solidFill>
                  <a:schemeClr val="accent3"/>
                </a:solidFill>
                <a:latin typeface="Alfa Slab One"/>
                <a:ea typeface="Alfa Slab One"/>
                <a:cs typeface="Alfa Slab One"/>
                <a:sym typeface="Alfa Slab One"/>
              </a:defRPr>
            </a:lvl1pPr>
            <a:lvl2pPr marL="914400" marR="0" lvl="1" indent="-228600" algn="l" rtl="0">
              <a:lnSpc>
                <a:spcPct val="115000"/>
              </a:lnSpc>
              <a:spcBef>
                <a:spcPts val="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9pPr>
          </a:lstStyle>
          <a:p>
            <a:endParaRPr/>
          </a:p>
        </p:txBody>
      </p:sp>
      <p:sp>
        <p:nvSpPr>
          <p:cNvPr id="45" name="Google Shape;45;p1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
              <a:t>‹N°›</a:t>
            </a:fld>
            <a:endParaRPr sz="1000">
              <a:solidFill>
                <a:schemeClr val="dk2"/>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3"/>
              </a:buClr>
              <a:buSzPts val="1400"/>
              <a:buFont typeface="Alfa Slab One"/>
              <a:buNone/>
              <a:defRPr sz="3000" b="0" i="0" u="none" strike="noStrike" cap="none">
                <a:solidFill>
                  <a:schemeClr val="accent3"/>
                </a:solidFill>
                <a:latin typeface="Alfa Slab One"/>
                <a:ea typeface="Alfa Slab One"/>
                <a:cs typeface="Alfa Slab One"/>
                <a:sym typeface="Alfa Slab One"/>
              </a:defRPr>
            </a:lvl1pPr>
            <a:lvl2pPr lvl="1"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2pPr>
            <a:lvl3pPr lvl="2"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3pPr>
            <a:lvl4pPr lvl="3"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4pPr>
            <a:lvl5pPr lvl="4"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5pPr>
            <a:lvl6pPr lvl="5"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6pPr>
            <a:lvl7pPr lvl="6"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7pPr>
            <a:lvl8pPr lvl="7"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8pPr>
            <a:lvl9pPr lvl="8" indent="0">
              <a:spcBef>
                <a:spcPts val="0"/>
              </a:spcBef>
              <a:spcAft>
                <a:spcPts val="0"/>
              </a:spcAft>
              <a:buClr>
                <a:schemeClr val="accent3"/>
              </a:buClr>
              <a:buSzPts val="14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400"/>
              <a:buFont typeface="Proxima Nova"/>
              <a:buNone/>
              <a:defRPr sz="1800" b="0" i="0" u="none" strike="noStrike" cap="none">
                <a:solidFill>
                  <a:schemeClr val="dk2"/>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dk2"/>
              </a:buClr>
              <a:buSzPts val="1400"/>
              <a:buFont typeface="Proxima Nova"/>
              <a:buNone/>
              <a:defRPr sz="1400" b="0" i="0" u="none" strike="noStrike" cap="none">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chemeClr val="dk2"/>
              </a:buClr>
              <a:buFont typeface="Proxima Nova"/>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fr"/>
              <a:t>‹N°›</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faq.o2switch.fr/hebergement-mutualise/tutoriels-cpanel/phpmyadmi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mysqltutorial.org/mysql-enu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3"/>
              </a:buClr>
              <a:buFont typeface="Alfa Slab One"/>
              <a:buNone/>
            </a:pPr>
            <a:r>
              <a:rPr lang="fr" sz="5400" b="0" i="0" u="none" strike="noStrike" cap="none">
                <a:solidFill>
                  <a:schemeClr val="accent3"/>
                </a:solidFill>
                <a:latin typeface="Alfa Slab One"/>
                <a:ea typeface="Alfa Slab One"/>
                <a:cs typeface="Alfa Slab One"/>
                <a:sym typeface="Alfa Slab One"/>
              </a:rPr>
              <a:t>MYSQL</a:t>
            </a:r>
            <a:endParaRPr/>
          </a:p>
        </p:txBody>
      </p:sp>
      <p:pic>
        <p:nvPicPr>
          <p:cNvPr id="57" name="Google Shape;57;p13"/>
          <p:cNvPicPr preferRelativeResize="0"/>
          <p:nvPr/>
        </p:nvPicPr>
        <p:blipFill rotWithShape="1">
          <a:blip r:embed="rId3">
            <a:alphaModFix/>
          </a:blip>
          <a:srcRect/>
          <a:stretch/>
        </p:blipFill>
        <p:spPr>
          <a:xfrm>
            <a:off x="3913900" y="2856398"/>
            <a:ext cx="1388644" cy="939376"/>
          </a:xfrm>
          <a:prstGeom prst="rect">
            <a:avLst/>
          </a:prstGeom>
          <a:noFill/>
          <a:ln>
            <a:noFill/>
          </a:ln>
        </p:spPr>
      </p:pic>
      <p:sp>
        <p:nvSpPr>
          <p:cNvPr id="58" name="Google Shape;58;p13"/>
          <p:cNvSpPr txBox="1"/>
          <p:nvPr/>
        </p:nvSpPr>
        <p:spPr>
          <a:xfrm>
            <a:off x="1304600" y="3922325"/>
            <a:ext cx="71433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rgbClr val="434343"/>
                </a:solidFill>
              </a:rPr>
              <a:t>Formatrice: Anouchka MINKOUE OBAME</a:t>
            </a:r>
            <a:endParaRPr>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18" name="Google Shape;118;p22"/>
          <p:cNvSpPr txBox="1">
            <a:spLocks noGrp="1"/>
          </p:cNvSpPr>
          <p:nvPr>
            <p:ph type="body" idx="1"/>
          </p:nvPr>
        </p:nvSpPr>
        <p:spPr>
          <a:xfrm>
            <a:off x="311700" y="620000"/>
            <a:ext cx="8520600" cy="3948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AutoNum type="arabicPeriod"/>
            </a:pPr>
            <a:r>
              <a:rPr lang="fr"/>
              <a:t>Pour accéder à MySQL:</a:t>
            </a:r>
            <a:br>
              <a:rPr lang="fr"/>
            </a:br>
            <a:r>
              <a:rPr lang="fr" b="1"/>
              <a:t>mysql -u root -p -h localhost</a:t>
            </a:r>
            <a:endParaRPr b="1"/>
          </a:p>
          <a:p>
            <a:pPr marL="914400" marR="0" lvl="0" indent="0" algn="l" rtl="0">
              <a:lnSpc>
                <a:spcPct val="115000"/>
              </a:lnSpc>
              <a:spcBef>
                <a:spcPts val="0"/>
              </a:spcBef>
              <a:spcAft>
                <a:spcPts val="0"/>
              </a:spcAft>
              <a:buNone/>
            </a:pPr>
            <a:r>
              <a:rPr lang="fr" b="1"/>
              <a:t>-h</a:t>
            </a:r>
            <a:r>
              <a:rPr lang="fr"/>
              <a:t>: machine hôte</a:t>
            </a:r>
            <a:br>
              <a:rPr lang="fr"/>
            </a:br>
            <a:r>
              <a:rPr lang="fr" b="1"/>
              <a:t>-u</a:t>
            </a:r>
            <a:r>
              <a:rPr lang="fr"/>
              <a:t>: utilisateur MySQL</a:t>
            </a:r>
            <a:br>
              <a:rPr lang="fr"/>
            </a:br>
            <a:r>
              <a:rPr lang="fr" b="1"/>
              <a:t>-p</a:t>
            </a:r>
            <a:r>
              <a:rPr lang="fr"/>
              <a:t>: mot de passe MySQL</a:t>
            </a:r>
            <a:endParaRPr/>
          </a:p>
          <a:p>
            <a:pPr marL="914400" marR="0" lvl="0" indent="0" algn="l" rtl="0">
              <a:lnSpc>
                <a:spcPct val="115000"/>
              </a:lnSpc>
              <a:spcBef>
                <a:spcPts val="0"/>
              </a:spcBef>
              <a:spcAft>
                <a:spcPts val="0"/>
              </a:spcAft>
              <a:buNone/>
            </a:pPr>
            <a:r>
              <a:rPr lang="fr"/>
              <a:t/>
            </a:r>
            <a:br>
              <a:rPr lang="fr"/>
            </a:br>
            <a:endParaRPr/>
          </a:p>
        </p:txBody>
      </p:sp>
      <p:pic>
        <p:nvPicPr>
          <p:cNvPr id="119" name="Google Shape;119;p22"/>
          <p:cNvPicPr preferRelativeResize="0"/>
          <p:nvPr/>
        </p:nvPicPr>
        <p:blipFill rotWithShape="1">
          <a:blip r:embed="rId3">
            <a:alphaModFix/>
          </a:blip>
          <a:srcRect b="30405"/>
          <a:stretch/>
        </p:blipFill>
        <p:spPr>
          <a:xfrm>
            <a:off x="926400" y="2339575"/>
            <a:ext cx="5688149" cy="26434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2"/>
          <p:cNvSpPr txBox="1">
            <a:spLocks noGrp="1"/>
          </p:cNvSpPr>
          <p:nvPr>
            <p:ph type="title"/>
          </p:nvPr>
        </p:nvSpPr>
        <p:spPr>
          <a:xfrm>
            <a:off x="428600" y="-59225"/>
            <a:ext cx="85206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Sous-requêtes SQL </a:t>
            </a:r>
            <a:endParaRPr/>
          </a:p>
        </p:txBody>
      </p:sp>
      <p:sp>
        <p:nvSpPr>
          <p:cNvPr id="712" name="Google Shape;712;p112"/>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 </a:t>
            </a:r>
            <a:r>
              <a:rPr lang="fr"/>
              <a:t>Dans le langage SQL une sous-requête (aussi appelé “requête imbriquée” ou “requête en cascade”) consiste à exécuter une requête à l’intérieur d’une autre requête. Une requête imbriquée est souvent utilisée au sein d’une clause WHERE ou de HAVING pou remplacer une ou plusieurs constante.  </a:t>
            </a:r>
            <a:endParaRPr/>
          </a:p>
          <a:p>
            <a:pPr marL="0" lvl="0" indent="0" algn="l" rtl="0">
              <a:spcBef>
                <a:spcPts val="1600"/>
              </a:spcBef>
              <a:spcAft>
                <a:spcPts val="0"/>
              </a:spcAft>
              <a:buNone/>
            </a:pPr>
            <a:r>
              <a:rPr lang="fr" u="sng"/>
              <a:t>Plusieurs Syntaxes:</a:t>
            </a:r>
            <a:endParaRPr u="sng"/>
          </a:p>
          <a:p>
            <a:pPr marL="0" lvl="0" indent="0" algn="l" rtl="0">
              <a:spcBef>
                <a:spcPts val="1600"/>
              </a:spcBef>
              <a:spcAft>
                <a:spcPts val="0"/>
              </a:spcAft>
              <a:buNone/>
            </a:pPr>
            <a:r>
              <a:rPr lang="fr"/>
              <a:t>-&gt; Requête imbriquée qui retourne un seul résultat: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fr"/>
              <a:t>   </a:t>
            </a:r>
            <a:r>
              <a:rPr lang="fr" b="1"/>
              <a:t>                                              </a:t>
            </a:r>
            <a:r>
              <a:rPr lang="fr"/>
              <a:t>                                                                      </a:t>
            </a:r>
            <a:endParaRPr/>
          </a:p>
          <a:p>
            <a:pPr marL="3200400" lvl="0" indent="0" algn="l" rtl="0">
              <a:spcBef>
                <a:spcPts val="1600"/>
              </a:spcBef>
              <a:spcAft>
                <a:spcPts val="1600"/>
              </a:spcAft>
              <a:buNone/>
            </a:pPr>
            <a:endParaRPr/>
          </a:p>
        </p:txBody>
      </p:sp>
      <p:sp>
        <p:nvSpPr>
          <p:cNvPr id="713" name="Google Shape;713;p112"/>
          <p:cNvSpPr txBox="1"/>
          <p:nvPr/>
        </p:nvSpPr>
        <p:spPr>
          <a:xfrm>
            <a:off x="483500" y="2806300"/>
            <a:ext cx="4454400" cy="2273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chemeClr val="dk2"/>
                </a:solidFill>
                <a:latin typeface="Proxima Nova"/>
                <a:ea typeface="Proxima Nova"/>
                <a:cs typeface="Proxima Nova"/>
                <a:sym typeface="Proxima Nova"/>
              </a:rPr>
              <a:t>SELECT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FROM `table`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WHERE `nom_colonne` =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SELECT `valeur`</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FROM `table2`</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LIMIT 1</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113"/>
          <p:cNvSpPr txBox="1">
            <a:spLocks noGrp="1"/>
          </p:cNvSpPr>
          <p:nvPr>
            <p:ph type="title"/>
          </p:nvPr>
        </p:nvSpPr>
        <p:spPr>
          <a:xfrm>
            <a:off x="428600" y="-59225"/>
            <a:ext cx="85206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Sous-requêtes SQL </a:t>
            </a:r>
            <a:endParaRPr/>
          </a:p>
        </p:txBody>
      </p:sp>
      <p:sp>
        <p:nvSpPr>
          <p:cNvPr id="719" name="Google Shape;719;p113"/>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-&gt; Requête imbriquée qui retourne un seul résultat: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fr"/>
              <a:t>   </a:t>
            </a:r>
            <a:r>
              <a:rPr lang="fr" b="1"/>
              <a:t>                                              </a:t>
            </a:r>
            <a:r>
              <a:rPr lang="fr"/>
              <a:t>                                                                      </a:t>
            </a:r>
            <a:endParaRPr/>
          </a:p>
          <a:p>
            <a:pPr marL="0" lvl="0" indent="0" algn="l" rtl="0">
              <a:spcBef>
                <a:spcPts val="1600"/>
              </a:spcBef>
              <a:spcAft>
                <a:spcPts val="1600"/>
              </a:spcAft>
              <a:buNone/>
            </a:pPr>
            <a:endParaRPr sz="1400"/>
          </a:p>
        </p:txBody>
      </p:sp>
      <p:graphicFrame>
        <p:nvGraphicFramePr>
          <p:cNvPr id="720" name="Google Shape;720;p113"/>
          <p:cNvGraphicFramePr/>
          <p:nvPr/>
        </p:nvGraphicFramePr>
        <p:xfrm>
          <a:off x="311700" y="1455025"/>
          <a:ext cx="3000000" cy="3000000"/>
        </p:xfrm>
        <a:graphic>
          <a:graphicData uri="http://schemas.openxmlformats.org/drawingml/2006/table">
            <a:tbl>
              <a:tblPr>
                <a:noFill/>
                <a:tableStyleId>{042FDFE5-54F3-46D4-8120-39CBE93FA19F}</a:tableStyleId>
              </a:tblPr>
              <a:tblGrid>
                <a:gridCol w="417100"/>
                <a:gridCol w="894025"/>
                <a:gridCol w="894025"/>
                <a:gridCol w="1969175"/>
              </a:tblGrid>
              <a:tr h="381000">
                <a:tc>
                  <a:txBody>
                    <a:bodyPr/>
                    <a:lstStyle/>
                    <a:p>
                      <a:pPr marL="0" lvl="0" indent="0" algn="ctr" rtl="0">
                        <a:spcBef>
                          <a:spcPts val="0"/>
                        </a:spcBef>
                        <a:spcAft>
                          <a:spcPts val="0"/>
                        </a:spcAft>
                        <a:buNone/>
                      </a:pPr>
                      <a:r>
                        <a:rPr lang="fr"/>
                        <a:t>q_id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q_titre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q_date_ajout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q_contenu</a:t>
                      </a:r>
                      <a:endParaRPr/>
                    </a:p>
                  </a:txBody>
                  <a:tcPr marL="91425" marR="91425" marT="91425" marB="91425">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sgbd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2018-03-24 12:54:32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qu’est ce que un sgbd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bdd</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2018-03-26 19:27:41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quelle différence entre bdd et sgbd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mysql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2018-04-18 20:09:56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quels langages utilisent mysql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graphicFrame>
        <p:nvGraphicFramePr>
          <p:cNvPr id="721" name="Google Shape;721;p113"/>
          <p:cNvGraphicFramePr/>
          <p:nvPr/>
        </p:nvGraphicFramePr>
        <p:xfrm>
          <a:off x="4609475" y="1455050"/>
          <a:ext cx="3000000" cy="3000000"/>
        </p:xfrm>
        <a:graphic>
          <a:graphicData uri="http://schemas.openxmlformats.org/drawingml/2006/table">
            <a:tbl>
              <a:tblPr>
                <a:noFill/>
                <a:tableStyleId>{042FDFE5-54F3-46D4-8120-39CBE93FA19F}</a:tableStyleId>
              </a:tblPr>
              <a:tblGrid>
                <a:gridCol w="382850"/>
                <a:gridCol w="727200"/>
                <a:gridCol w="1667500"/>
                <a:gridCol w="1667500"/>
              </a:tblGrid>
              <a:tr h="381000">
                <a:tc>
                  <a:txBody>
                    <a:bodyPr/>
                    <a:lstStyle/>
                    <a:p>
                      <a:pPr marL="0" lvl="0" indent="0" algn="ctr" rtl="0">
                        <a:spcBef>
                          <a:spcPts val="0"/>
                        </a:spcBef>
                        <a:spcAft>
                          <a:spcPts val="0"/>
                        </a:spcAft>
                        <a:buNone/>
                      </a:pPr>
                      <a:r>
                        <a:rPr lang="fr"/>
                        <a:t>r_id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fk_q_id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r_date_ajout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r_contenu</a:t>
                      </a:r>
                      <a:endParaRPr/>
                    </a:p>
                  </a:txBody>
                  <a:tcPr marL="91425" marR="91425" marT="91425" marB="91425">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2018-03-27 07:44:32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logiciel qui gère une base de données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2018-03-28 19:27:11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Système de gestion de base de données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2018-05-09 22:10:09</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fr"/>
                        <a:t>un sgbd gère la base de données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2018-05-24 09:47:12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PHP</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
        <p:nvSpPr>
          <p:cNvPr id="722" name="Google Shape;722;p113"/>
          <p:cNvSpPr txBox="1"/>
          <p:nvPr/>
        </p:nvSpPr>
        <p:spPr>
          <a:xfrm>
            <a:off x="1090425" y="971150"/>
            <a:ext cx="2273400" cy="48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a:t>Table : question</a:t>
            </a:r>
            <a:endParaRPr/>
          </a:p>
        </p:txBody>
      </p:sp>
      <p:sp>
        <p:nvSpPr>
          <p:cNvPr id="723" name="Google Shape;723;p113"/>
          <p:cNvSpPr txBox="1"/>
          <p:nvPr/>
        </p:nvSpPr>
        <p:spPr>
          <a:xfrm>
            <a:off x="5810275" y="971150"/>
            <a:ext cx="2273400" cy="483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
              <a:t>Table : reponse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14"/>
          <p:cNvSpPr txBox="1">
            <a:spLocks noGrp="1"/>
          </p:cNvSpPr>
          <p:nvPr>
            <p:ph type="title"/>
          </p:nvPr>
        </p:nvSpPr>
        <p:spPr>
          <a:xfrm>
            <a:off x="428600" y="-59225"/>
            <a:ext cx="85206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Sous-requêtes SQL </a:t>
            </a:r>
            <a:endParaRPr/>
          </a:p>
        </p:txBody>
      </p:sp>
      <p:sp>
        <p:nvSpPr>
          <p:cNvPr id="729" name="Google Shape;729;p114"/>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-&gt; Requête imbriquée qui retourne un seul résultat:</a:t>
            </a:r>
            <a:endParaRPr/>
          </a:p>
          <a:p>
            <a:pPr marL="0" lvl="0" indent="0" algn="l" rtl="0">
              <a:spcBef>
                <a:spcPts val="1600"/>
              </a:spcBef>
              <a:spcAft>
                <a:spcPts val="0"/>
              </a:spcAft>
              <a:buNone/>
            </a:pPr>
            <a:r>
              <a:rPr lang="fr"/>
              <a:t>Pour connaître la question liée à la dernière réponse :</a:t>
            </a:r>
            <a:br>
              <a:rPr lang="fr"/>
            </a:br>
            <a:endParaRPr/>
          </a:p>
          <a:p>
            <a:pPr marL="0" lvl="0" indent="0" algn="l" rtl="0">
              <a:spcBef>
                <a:spcPts val="1600"/>
              </a:spcBef>
              <a:spcAft>
                <a:spcPts val="0"/>
              </a:spcAft>
              <a:buNone/>
            </a:pPr>
            <a:endParaRPr/>
          </a:p>
          <a:p>
            <a:pPr marL="0" lvl="0" indent="0" algn="l" rtl="0">
              <a:spcBef>
                <a:spcPts val="1600"/>
              </a:spcBef>
              <a:spcAft>
                <a:spcPts val="0"/>
              </a:spcAft>
              <a:buNone/>
            </a:pPr>
            <a:r>
              <a:rPr lang="fr"/>
              <a:t>Résultat de cette requête :</a:t>
            </a:r>
            <a:br>
              <a:rPr lang="fr"/>
            </a:b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fr"/>
              <a:t>   </a:t>
            </a:r>
            <a:r>
              <a:rPr lang="fr" b="1"/>
              <a:t>                                              </a:t>
            </a:r>
            <a:r>
              <a:rPr lang="fr"/>
              <a:t>                                                                      </a:t>
            </a:r>
            <a:endParaRPr/>
          </a:p>
          <a:p>
            <a:pPr marL="0" lvl="0" indent="0" algn="l" rtl="0">
              <a:spcBef>
                <a:spcPts val="1600"/>
              </a:spcBef>
              <a:spcAft>
                <a:spcPts val="1600"/>
              </a:spcAft>
              <a:buNone/>
            </a:pPr>
            <a:r>
              <a:rPr lang="fr" sz="1400"/>
              <a:t>Pour connaître la question liée à la dernière réponse :</a:t>
            </a:r>
            <a:endParaRPr sz="1400"/>
          </a:p>
        </p:txBody>
      </p:sp>
      <p:graphicFrame>
        <p:nvGraphicFramePr>
          <p:cNvPr id="730" name="Google Shape;730;p114"/>
          <p:cNvGraphicFramePr/>
          <p:nvPr/>
        </p:nvGraphicFramePr>
        <p:xfrm>
          <a:off x="383700" y="2751200"/>
          <a:ext cx="3000000" cy="3000000"/>
        </p:xfrm>
        <a:graphic>
          <a:graphicData uri="http://schemas.openxmlformats.org/drawingml/2006/table">
            <a:tbl>
              <a:tblPr>
                <a:noFill/>
                <a:tableStyleId>{042FDFE5-54F3-46D4-8120-39CBE93FA19F}</a:tableStyleId>
              </a:tblPr>
              <a:tblGrid>
                <a:gridCol w="417100"/>
                <a:gridCol w="894025"/>
                <a:gridCol w="894025"/>
                <a:gridCol w="1969175"/>
              </a:tblGrid>
              <a:tr h="381000">
                <a:tc>
                  <a:txBody>
                    <a:bodyPr/>
                    <a:lstStyle/>
                    <a:p>
                      <a:pPr marL="0" lvl="0" indent="0" algn="ctr" rtl="0">
                        <a:spcBef>
                          <a:spcPts val="0"/>
                        </a:spcBef>
                        <a:spcAft>
                          <a:spcPts val="0"/>
                        </a:spcAft>
                        <a:buNone/>
                      </a:pPr>
                      <a:r>
                        <a:rPr lang="fr"/>
                        <a:t>q_id</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q_titre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q_date_ajout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q_contenu</a:t>
                      </a:r>
                      <a:endParaRPr/>
                    </a:p>
                  </a:txBody>
                  <a:tcPr marL="91425" marR="91425" marT="91425" marB="91425">
                    <a:lnB w="9525" cap="flat" cmpd="sng">
                      <a:solidFill>
                        <a:srgbClr val="9E9E9E"/>
                      </a:solidFill>
                      <a:prstDash val="solid"/>
                      <a:round/>
                      <a:headEnd type="none" w="sm" len="sm"/>
                      <a:tailEnd type="none" w="sm" len="sm"/>
                    </a:lnB>
                  </a:tcPr>
                </a:tc>
              </a:tr>
              <a:tr h="396200">
                <a:tc>
                  <a:txBody>
                    <a:bodyPr/>
                    <a:lstStyle/>
                    <a:p>
                      <a:pPr marL="0" lvl="0" indent="0" algn="ctr" rtl="0">
                        <a:spcBef>
                          <a:spcPts val="0"/>
                        </a:spcBef>
                        <a:spcAft>
                          <a:spcPts val="0"/>
                        </a:spcAft>
                        <a:buNone/>
                      </a:pPr>
                      <a:r>
                        <a:rPr lang="fr"/>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mysql</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2018-05-24 09:47:12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
                        <a:t>quels langages utilisent mysql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
        <p:nvSpPr>
          <p:cNvPr id="731" name="Google Shape;731;p114"/>
          <p:cNvSpPr txBox="1"/>
          <p:nvPr/>
        </p:nvSpPr>
        <p:spPr>
          <a:xfrm>
            <a:off x="383700" y="1376375"/>
            <a:ext cx="7632900" cy="8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a:solidFill>
                  <a:schemeClr val="dk2"/>
                </a:solidFill>
                <a:latin typeface="Proxima Nova"/>
                <a:ea typeface="Proxima Nova"/>
                <a:cs typeface="Proxima Nova"/>
                <a:sym typeface="Proxima Nova"/>
              </a:rPr>
              <a:t>SELECT * FROM `question`WHERE q_id = (SELECT fk_q_id FROM `reponse` ORDER BY r_date_ajout DESC LIMIT 1)</a:t>
            </a:r>
            <a:endParaRPr>
              <a:solidFill>
                <a:schemeClr val="dk2"/>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5"/>
          <p:cNvSpPr txBox="1">
            <a:spLocks noGrp="1"/>
          </p:cNvSpPr>
          <p:nvPr>
            <p:ph type="title"/>
          </p:nvPr>
        </p:nvSpPr>
        <p:spPr>
          <a:xfrm>
            <a:off x="428600" y="-59225"/>
            <a:ext cx="85206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Sous-requêtes SQL </a:t>
            </a:r>
            <a:endParaRPr/>
          </a:p>
        </p:txBody>
      </p:sp>
      <p:sp>
        <p:nvSpPr>
          <p:cNvPr id="737" name="Google Shape;737;p115"/>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-&gt; Requête imbriquée qui retourne une colonne: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fr"/>
              <a:t>   </a:t>
            </a:r>
            <a:r>
              <a:rPr lang="fr" b="1"/>
              <a:t>                                              </a:t>
            </a:r>
            <a:r>
              <a:rPr lang="fr"/>
              <a:t>                                                                      </a:t>
            </a:r>
            <a:endParaRPr/>
          </a:p>
          <a:p>
            <a:pPr marL="3200400" lvl="0" indent="0" algn="l" rtl="0">
              <a:spcBef>
                <a:spcPts val="1600"/>
              </a:spcBef>
              <a:spcAft>
                <a:spcPts val="1600"/>
              </a:spcAft>
              <a:buNone/>
            </a:pPr>
            <a:endParaRPr/>
          </a:p>
        </p:txBody>
      </p:sp>
      <p:sp>
        <p:nvSpPr>
          <p:cNvPr id="738" name="Google Shape;738;p115"/>
          <p:cNvSpPr txBox="1"/>
          <p:nvPr/>
        </p:nvSpPr>
        <p:spPr>
          <a:xfrm>
            <a:off x="428600" y="862075"/>
            <a:ext cx="4454400" cy="22734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chemeClr val="dk2"/>
                </a:solidFill>
                <a:latin typeface="Proxima Nova"/>
                <a:ea typeface="Proxima Nova"/>
                <a:cs typeface="Proxima Nova"/>
                <a:sym typeface="Proxima Nova"/>
              </a:rPr>
              <a:t>SELECT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FROM `table`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WHERE `nom_colonne` IN (</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SELECT `colonne`</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FROM `table2`</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WHERE `cle_etrangere` = 36</a:t>
            </a:r>
            <a:br>
              <a:rPr lang="fr" sz="1800">
                <a:solidFill>
                  <a:schemeClr val="dk2"/>
                </a:solidFill>
                <a:latin typeface="Proxima Nova"/>
                <a:ea typeface="Proxima Nova"/>
                <a:cs typeface="Proxima Nova"/>
                <a:sym typeface="Proxima Nova"/>
              </a:rPr>
            </a:br>
            <a:r>
              <a:rPr lang="fr" sz="1800">
                <a:solidFill>
                  <a:schemeClr val="dk2"/>
                </a:solidFill>
                <a:latin typeface="Proxima Nova"/>
                <a:ea typeface="Proxima Nova"/>
                <a:cs typeface="Proxima Nova"/>
                <a:sym typeface="Proxima Nova"/>
              </a:rPr>
              <a:t>  )</a:t>
            </a:r>
            <a:endParaRPr sz="1800">
              <a:solidFill>
                <a:schemeClr val="dk2"/>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6"/>
          <p:cNvSpPr txBox="1">
            <a:spLocks noGrp="1"/>
          </p:cNvSpPr>
          <p:nvPr>
            <p:ph type="title"/>
          </p:nvPr>
        </p:nvSpPr>
        <p:spPr>
          <a:xfrm>
            <a:off x="428600" y="-59225"/>
            <a:ext cx="8520600" cy="48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Exercices Sous-requêtes SQL </a:t>
            </a:r>
            <a:endParaRPr/>
          </a:p>
        </p:txBody>
      </p:sp>
      <p:sp>
        <p:nvSpPr>
          <p:cNvPr id="744" name="Google Shape;744;p116"/>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17"/>
          <p:cNvSpPr txBox="1">
            <a:spLocks noGrp="1"/>
          </p:cNvSpPr>
          <p:nvPr>
            <p:ph type="title"/>
          </p:nvPr>
        </p:nvSpPr>
        <p:spPr>
          <a:xfrm>
            <a:off x="3656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Jointure SQL</a:t>
            </a:r>
            <a:endParaRPr/>
          </a:p>
        </p:txBody>
      </p:sp>
      <p:sp>
        <p:nvSpPr>
          <p:cNvPr id="750" name="Google Shape;750;p117"/>
          <p:cNvSpPr txBox="1">
            <a:spLocks noGrp="1"/>
          </p:cNvSpPr>
          <p:nvPr>
            <p:ph type="body" idx="1"/>
          </p:nvPr>
        </p:nvSpPr>
        <p:spPr>
          <a:xfrm>
            <a:off x="311700" y="572700"/>
            <a:ext cx="8520600" cy="44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t>Les Jointures SQL sont utilisées pour combiner les lignes à partir de deux ou plusieurs tables.</a:t>
            </a:r>
            <a:endParaRPr sz="1200"/>
          </a:p>
          <a:p>
            <a:pPr marL="0" lvl="0" indent="0" algn="l" rtl="0">
              <a:spcBef>
                <a:spcPts val="1600"/>
              </a:spcBef>
              <a:spcAft>
                <a:spcPts val="0"/>
              </a:spcAft>
              <a:buNone/>
            </a:pPr>
            <a:r>
              <a:rPr lang="fr" sz="1200"/>
              <a:t>Exemple : Nous souhaitons connaître les ventes par ville. La table </a:t>
            </a:r>
            <a:r>
              <a:rPr lang="fr" sz="1200" b="1"/>
              <a:t>Geographie </a:t>
            </a:r>
            <a:r>
              <a:rPr lang="fr" sz="1200"/>
              <a:t>comprend des informations sur des ville et magasins, et la table </a:t>
            </a:r>
            <a:r>
              <a:rPr lang="fr" sz="1200" b="1"/>
              <a:t>infos_magasins </a:t>
            </a:r>
            <a:r>
              <a:rPr lang="fr" sz="1200"/>
              <a:t>contient des données relatives aux ventes de chaque magasin. Afin d’obtenir les informations sur les ventes par ville, il faut combiner les informations des deux tables. En examinant les deux tables, nous constatons qu’elles sont mises en relation par le champ commun « Noms_magasins ».</a:t>
            </a:r>
            <a:endParaRPr sz="1200"/>
          </a:p>
          <a:p>
            <a:pPr marL="0" lvl="0" indent="0" algn="l" rtl="0">
              <a:spcBef>
                <a:spcPts val="1600"/>
              </a:spcBef>
              <a:spcAft>
                <a:spcPts val="0"/>
              </a:spcAft>
              <a:buNone/>
            </a:pPr>
            <a:endParaRPr sz="1200"/>
          </a:p>
          <a:p>
            <a:pPr marL="0" lvl="0" indent="0" algn="l" rtl="0">
              <a:spcBef>
                <a:spcPts val="1600"/>
              </a:spcBef>
              <a:spcAft>
                <a:spcPts val="1600"/>
              </a:spcAft>
              <a:buNone/>
            </a:pPr>
            <a:endParaRPr/>
          </a:p>
        </p:txBody>
      </p:sp>
      <p:graphicFrame>
        <p:nvGraphicFramePr>
          <p:cNvPr id="751" name="Google Shape;751;p117"/>
          <p:cNvGraphicFramePr/>
          <p:nvPr/>
        </p:nvGraphicFramePr>
        <p:xfrm>
          <a:off x="311700" y="1949300"/>
          <a:ext cx="3000000" cy="3000000"/>
        </p:xfrm>
        <a:graphic>
          <a:graphicData uri="http://schemas.openxmlformats.org/drawingml/2006/table">
            <a:tbl>
              <a:tblPr>
                <a:noFill/>
                <a:tableStyleId>{042FDFE5-54F3-46D4-8120-39CBE93FA19F}</a:tableStyleId>
              </a:tblPr>
              <a:tblGrid>
                <a:gridCol w="1619400"/>
                <a:gridCol w="1619400"/>
                <a:gridCol w="1619400"/>
              </a:tblGrid>
              <a:tr h="264750">
                <a:tc>
                  <a:txBody>
                    <a:bodyPr/>
                    <a:lstStyle/>
                    <a:p>
                      <a:pPr marL="0" lvl="0" indent="0" algn="l" rtl="0">
                        <a:spcBef>
                          <a:spcPts val="0"/>
                        </a:spcBef>
                        <a:spcAft>
                          <a:spcPts val="0"/>
                        </a:spcAft>
                        <a:buNone/>
                      </a:pPr>
                      <a:endParaRPr b="1"/>
                    </a:p>
                  </a:txBody>
                  <a:tcPr marL="91425" marR="91425" marT="91425" marB="91425">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fr"/>
                        <a:t>Table </a:t>
                      </a:r>
                      <a:r>
                        <a:rPr lang="fr" b="1"/>
                        <a:t>infos_magasins</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rgbClr val="9E9E9E">
                          <a:alpha val="0"/>
                        </a:srgbClr>
                      </a:solidFill>
                      <a:prstDash val="solid"/>
                      <a:round/>
                      <a:headEnd type="none" w="sm" len="sm"/>
                      <a:tailEnd type="none" w="sm" len="sm"/>
                    </a:lnL>
                  </a:tcPr>
                </a:tc>
              </a:tr>
              <a:tr h="264750">
                <a:tc>
                  <a:txBody>
                    <a:bodyPr/>
                    <a:lstStyle/>
                    <a:p>
                      <a:pPr marL="0" lvl="0" indent="0" algn="l" rtl="0">
                        <a:spcBef>
                          <a:spcPts val="0"/>
                        </a:spcBef>
                        <a:spcAft>
                          <a:spcPts val="0"/>
                        </a:spcAft>
                        <a:buNone/>
                      </a:pPr>
                      <a:r>
                        <a:rPr lang="fr" b="1"/>
                        <a:t>Noms_magasins</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c>
                  <a:txBody>
                    <a:bodyPr/>
                    <a:lstStyle/>
                    <a:p>
                      <a:pPr marL="0" lvl="0" indent="0" algn="l" rtl="0">
                        <a:spcBef>
                          <a:spcPts val="0"/>
                        </a:spcBef>
                        <a:spcAft>
                          <a:spcPts val="0"/>
                        </a:spcAft>
                        <a:buNone/>
                      </a:pPr>
                      <a:r>
                        <a:rPr lang="fr" b="1"/>
                        <a:t>Dates_ventes</a:t>
                      </a:r>
                      <a:endParaRPr b="1"/>
                    </a:p>
                  </a:txBody>
                  <a:tcPr marL="91425" marR="91425" marT="91425" marB="91425"/>
                </a:tc>
              </a:tr>
              <a:tr h="264750">
                <a:tc>
                  <a:txBody>
                    <a:bodyPr/>
                    <a:lstStyle/>
                    <a:p>
                      <a:pPr marL="0" lvl="0" indent="0" algn="l" rtl="0">
                        <a:spcBef>
                          <a:spcPts val="0"/>
                        </a:spcBef>
                        <a:spcAft>
                          <a:spcPts val="0"/>
                        </a:spcAft>
                        <a:buNone/>
                      </a:pPr>
                      <a:r>
                        <a:rPr lang="fr"/>
                        <a:t>m_Rouen</a:t>
                      </a:r>
                      <a:endParaRPr/>
                    </a:p>
                  </a:txBody>
                  <a:tcPr marL="91425" marR="91425" marT="91425" marB="91425"/>
                </a:tc>
                <a:tc>
                  <a:txBody>
                    <a:bodyPr/>
                    <a:lstStyle/>
                    <a:p>
                      <a:pPr marL="0" lvl="0" indent="0" algn="l" rtl="0">
                        <a:spcBef>
                          <a:spcPts val="0"/>
                        </a:spcBef>
                        <a:spcAft>
                          <a:spcPts val="0"/>
                        </a:spcAft>
                        <a:buNone/>
                      </a:pPr>
                      <a:r>
                        <a:rPr lang="fr"/>
                        <a:t>3000</a:t>
                      </a:r>
                      <a:endParaRPr/>
                    </a:p>
                  </a:txBody>
                  <a:tcPr marL="91425" marR="91425" marT="91425" marB="91425"/>
                </a:tc>
                <a:tc>
                  <a:txBody>
                    <a:bodyPr/>
                    <a:lstStyle/>
                    <a:p>
                      <a:pPr marL="0" lvl="0" indent="0" algn="l" rtl="0">
                        <a:spcBef>
                          <a:spcPts val="0"/>
                        </a:spcBef>
                        <a:spcAft>
                          <a:spcPts val="0"/>
                        </a:spcAft>
                        <a:buNone/>
                      </a:pPr>
                      <a:r>
                        <a:rPr lang="fr"/>
                        <a:t>05-fev-2017</a:t>
                      </a:r>
                      <a:endParaRPr/>
                    </a:p>
                  </a:txBody>
                  <a:tcPr marL="91425" marR="91425" marT="91425" marB="91425"/>
                </a:tc>
              </a:tr>
              <a:tr h="264750">
                <a:tc>
                  <a:txBody>
                    <a:bodyPr/>
                    <a:lstStyle/>
                    <a:p>
                      <a:pPr marL="0" lvl="0" indent="0" algn="l" rtl="0">
                        <a:spcBef>
                          <a:spcPts val="0"/>
                        </a:spcBef>
                        <a:spcAft>
                          <a:spcPts val="0"/>
                        </a:spcAft>
                        <a:buNone/>
                      </a:pPr>
                      <a:r>
                        <a:rPr lang="fr"/>
                        <a:t>m_Evreux</a:t>
                      </a:r>
                      <a:endParaRPr/>
                    </a:p>
                  </a:txBody>
                  <a:tcPr marL="91425" marR="91425" marT="91425" marB="91425"/>
                </a:tc>
                <a:tc>
                  <a:txBody>
                    <a:bodyPr/>
                    <a:lstStyle/>
                    <a:p>
                      <a:pPr marL="0" lvl="0" indent="0" algn="l" rtl="0">
                        <a:spcBef>
                          <a:spcPts val="0"/>
                        </a:spcBef>
                        <a:spcAft>
                          <a:spcPts val="0"/>
                        </a:spcAft>
                        <a:buNone/>
                      </a:pPr>
                      <a:r>
                        <a:rPr lang="fr"/>
                        <a:t>1500</a:t>
                      </a:r>
                      <a:endParaRPr/>
                    </a:p>
                  </a:txBody>
                  <a:tcPr marL="91425" marR="91425" marT="91425" marB="91425"/>
                </a:tc>
                <a:tc>
                  <a:txBody>
                    <a:bodyPr/>
                    <a:lstStyle/>
                    <a:p>
                      <a:pPr marL="0" lvl="0" indent="0" algn="l" rtl="0">
                        <a:spcBef>
                          <a:spcPts val="0"/>
                        </a:spcBef>
                        <a:spcAft>
                          <a:spcPts val="0"/>
                        </a:spcAft>
                        <a:buNone/>
                      </a:pPr>
                      <a:r>
                        <a:rPr lang="fr"/>
                        <a:t>07-fev-2017</a:t>
                      </a:r>
                      <a:endParaRPr/>
                    </a:p>
                  </a:txBody>
                  <a:tcPr marL="91425" marR="91425" marT="91425" marB="91425"/>
                </a:tc>
              </a:tr>
              <a:tr h="264750">
                <a:tc>
                  <a:txBody>
                    <a:bodyPr/>
                    <a:lstStyle/>
                    <a:p>
                      <a:pPr marL="0" lvl="0" indent="0" algn="l" rtl="0">
                        <a:spcBef>
                          <a:spcPts val="0"/>
                        </a:spcBef>
                        <a:spcAft>
                          <a:spcPts val="0"/>
                        </a:spcAft>
                        <a:buNone/>
                      </a:pPr>
                      <a:r>
                        <a:rPr lang="fr"/>
                        <a:t>m_Paris</a:t>
                      </a:r>
                      <a:endParaRPr/>
                    </a:p>
                  </a:txBody>
                  <a:tcPr marL="91425" marR="91425" marT="91425" marB="91425"/>
                </a:tc>
                <a:tc>
                  <a:txBody>
                    <a:bodyPr/>
                    <a:lstStyle/>
                    <a:p>
                      <a:pPr marL="0" lvl="0" indent="0" algn="l" rtl="0">
                        <a:spcBef>
                          <a:spcPts val="0"/>
                        </a:spcBef>
                        <a:spcAft>
                          <a:spcPts val="0"/>
                        </a:spcAft>
                        <a:buNone/>
                      </a:pPr>
                      <a:r>
                        <a:rPr lang="fr"/>
                        <a:t>2500</a:t>
                      </a:r>
                      <a:endParaRPr/>
                    </a:p>
                  </a:txBody>
                  <a:tcPr marL="91425" marR="91425" marT="91425" marB="91425"/>
                </a:tc>
                <a:tc>
                  <a:txBody>
                    <a:bodyPr/>
                    <a:lstStyle/>
                    <a:p>
                      <a:pPr marL="0" lvl="0" indent="0" algn="l" rtl="0">
                        <a:spcBef>
                          <a:spcPts val="0"/>
                        </a:spcBef>
                        <a:spcAft>
                          <a:spcPts val="0"/>
                        </a:spcAft>
                        <a:buNone/>
                      </a:pPr>
                      <a:r>
                        <a:rPr lang="fr"/>
                        <a:t>08-fev-2017</a:t>
                      </a:r>
                      <a:endParaRPr/>
                    </a:p>
                  </a:txBody>
                  <a:tcPr marL="91425" marR="91425" marT="91425" marB="91425"/>
                </a:tc>
              </a:tr>
              <a:tr h="264750">
                <a:tc>
                  <a:txBody>
                    <a:bodyPr/>
                    <a:lstStyle/>
                    <a:p>
                      <a:pPr marL="0" lvl="0" indent="0" algn="l" rtl="0">
                        <a:spcBef>
                          <a:spcPts val="0"/>
                        </a:spcBef>
                        <a:spcAft>
                          <a:spcPts val="0"/>
                        </a:spcAft>
                        <a:buNone/>
                      </a:pPr>
                      <a:r>
                        <a:rPr lang="fr"/>
                        <a:t>m_Rouen</a:t>
                      </a:r>
                      <a:endParaRPr/>
                    </a:p>
                  </a:txBody>
                  <a:tcPr marL="91425" marR="91425" marT="91425" marB="91425"/>
                </a:tc>
                <a:tc>
                  <a:txBody>
                    <a:bodyPr/>
                    <a:lstStyle/>
                    <a:p>
                      <a:pPr marL="0" lvl="0" indent="0" algn="l" rtl="0">
                        <a:spcBef>
                          <a:spcPts val="0"/>
                        </a:spcBef>
                        <a:spcAft>
                          <a:spcPts val="0"/>
                        </a:spcAft>
                        <a:buNone/>
                      </a:pPr>
                      <a:r>
                        <a:rPr lang="fr"/>
                        <a:t>2000</a:t>
                      </a:r>
                      <a:endParaRPr/>
                    </a:p>
                  </a:txBody>
                  <a:tcPr marL="91425" marR="91425" marT="91425" marB="91425"/>
                </a:tc>
                <a:tc>
                  <a:txBody>
                    <a:bodyPr/>
                    <a:lstStyle/>
                    <a:p>
                      <a:pPr marL="0" lvl="0" indent="0" algn="l" rtl="0">
                        <a:spcBef>
                          <a:spcPts val="0"/>
                        </a:spcBef>
                        <a:spcAft>
                          <a:spcPts val="0"/>
                        </a:spcAft>
                        <a:buNone/>
                      </a:pPr>
                      <a:r>
                        <a:rPr lang="fr"/>
                        <a:t>09-fev-2017</a:t>
                      </a:r>
                      <a:endParaRPr/>
                    </a:p>
                  </a:txBody>
                  <a:tcPr marL="91425" marR="91425" marT="91425" marB="91425"/>
                </a:tc>
              </a:tr>
            </a:tbl>
          </a:graphicData>
        </a:graphic>
      </p:graphicFrame>
      <p:graphicFrame>
        <p:nvGraphicFramePr>
          <p:cNvPr id="752" name="Google Shape;752;p117"/>
          <p:cNvGraphicFramePr/>
          <p:nvPr/>
        </p:nvGraphicFramePr>
        <p:xfrm>
          <a:off x="5298875" y="1996350"/>
          <a:ext cx="3000000" cy="3000000"/>
        </p:xfrm>
        <a:graphic>
          <a:graphicData uri="http://schemas.openxmlformats.org/drawingml/2006/table">
            <a:tbl>
              <a:tblPr>
                <a:noFill/>
                <a:tableStyleId>{042FDFE5-54F3-46D4-8120-39CBE93FA19F}</a:tableStyleId>
              </a:tblPr>
              <a:tblGrid>
                <a:gridCol w="1813050"/>
                <a:gridCol w="1813050"/>
              </a:tblGrid>
              <a:tr h="381000">
                <a:tc>
                  <a:txBody>
                    <a:bodyPr/>
                    <a:lstStyle/>
                    <a:p>
                      <a:pPr marL="0" lvl="0" indent="0" algn="l" rtl="0">
                        <a:spcBef>
                          <a:spcPts val="0"/>
                        </a:spcBef>
                        <a:spcAft>
                          <a:spcPts val="0"/>
                        </a:spcAft>
                        <a:buNone/>
                      </a:pPr>
                      <a:r>
                        <a:rPr lang="fr"/>
                        <a:t>Table</a:t>
                      </a:r>
                      <a:r>
                        <a:rPr lang="fr" b="1"/>
                        <a:t> Geographie</a:t>
                      </a:r>
                      <a:endParaRPr b="1"/>
                    </a:p>
                  </a:txBody>
                  <a:tcPr marL="91425" marR="91425" marT="91425" marB="91425">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rgbClr val="9E9E9E">
                          <a:alpha val="0"/>
                        </a:srgbClr>
                      </a:solidFill>
                      <a:prstDash val="solid"/>
                      <a:round/>
                      <a:headEnd type="none" w="sm" len="sm"/>
                      <a:tailEnd type="none" w="sm" len="sm"/>
                    </a:lnL>
                  </a:tcPr>
                </a:tc>
              </a:tr>
              <a:tr h="381000">
                <a:tc>
                  <a:txBody>
                    <a:bodyPr/>
                    <a:lstStyle/>
                    <a:p>
                      <a:pPr marL="0" lvl="0" indent="0" algn="l" rtl="0">
                        <a:spcBef>
                          <a:spcPts val="0"/>
                        </a:spcBef>
                        <a:spcAft>
                          <a:spcPts val="0"/>
                        </a:spcAft>
                        <a:buNone/>
                      </a:pPr>
                      <a:r>
                        <a:rPr lang="fr" b="1"/>
                        <a:t>Noms_ville</a:t>
                      </a:r>
                      <a:endParaRPr b="1"/>
                    </a:p>
                  </a:txBody>
                  <a:tcPr marL="91425" marR="91425" marT="91425" marB="91425"/>
                </a:tc>
                <a:tc>
                  <a:txBody>
                    <a:bodyPr/>
                    <a:lstStyle/>
                    <a:p>
                      <a:pPr marL="0" lvl="0" indent="0" algn="l" rtl="0">
                        <a:spcBef>
                          <a:spcPts val="0"/>
                        </a:spcBef>
                        <a:spcAft>
                          <a:spcPts val="0"/>
                        </a:spcAft>
                        <a:buNone/>
                      </a:pPr>
                      <a:r>
                        <a:rPr lang="fr" b="1"/>
                        <a:t>Noms_magasins</a:t>
                      </a:r>
                      <a:endParaRPr/>
                    </a:p>
                  </a:txBody>
                  <a:tcPr marL="91425" marR="91425" marT="91425" marB="91425"/>
                </a:tc>
              </a:tr>
              <a:tr h="381000">
                <a:tc>
                  <a:txBody>
                    <a:bodyPr/>
                    <a:lstStyle/>
                    <a:p>
                      <a:pPr marL="0" lvl="0" indent="0" algn="l" rtl="0">
                        <a:spcBef>
                          <a:spcPts val="0"/>
                        </a:spcBef>
                        <a:spcAft>
                          <a:spcPts val="0"/>
                        </a:spcAft>
                        <a:buNone/>
                      </a:pPr>
                      <a:r>
                        <a:rPr lang="fr"/>
                        <a:t>Rouen</a:t>
                      </a:r>
                      <a:endParaRPr/>
                    </a:p>
                  </a:txBody>
                  <a:tcPr marL="91425" marR="91425" marT="91425" marB="91425"/>
                </a:tc>
                <a:tc>
                  <a:txBody>
                    <a:bodyPr/>
                    <a:lstStyle/>
                    <a:p>
                      <a:pPr marL="0" lvl="0" indent="0" algn="l" rtl="0">
                        <a:spcBef>
                          <a:spcPts val="0"/>
                        </a:spcBef>
                        <a:spcAft>
                          <a:spcPts val="0"/>
                        </a:spcAft>
                        <a:buNone/>
                      </a:pPr>
                      <a:r>
                        <a:rPr lang="fr"/>
                        <a:t>m_Rouen</a:t>
                      </a:r>
                      <a:endParaRPr/>
                    </a:p>
                  </a:txBody>
                  <a:tcPr marL="91425" marR="91425" marT="91425" marB="91425"/>
                </a:tc>
              </a:tr>
              <a:tr h="381000">
                <a:tc>
                  <a:txBody>
                    <a:bodyPr/>
                    <a:lstStyle/>
                    <a:p>
                      <a:pPr marL="0" lvl="0" indent="0" algn="l" rtl="0">
                        <a:spcBef>
                          <a:spcPts val="0"/>
                        </a:spcBef>
                        <a:spcAft>
                          <a:spcPts val="0"/>
                        </a:spcAft>
                        <a:buNone/>
                      </a:pPr>
                      <a:r>
                        <a:rPr lang="fr"/>
                        <a:t>Evreux</a:t>
                      </a:r>
                      <a:endParaRPr/>
                    </a:p>
                  </a:txBody>
                  <a:tcPr marL="91425" marR="91425" marT="91425" marB="91425"/>
                </a:tc>
                <a:tc>
                  <a:txBody>
                    <a:bodyPr/>
                    <a:lstStyle/>
                    <a:p>
                      <a:pPr marL="0" lvl="0" indent="0" algn="l" rtl="0">
                        <a:spcBef>
                          <a:spcPts val="0"/>
                        </a:spcBef>
                        <a:spcAft>
                          <a:spcPts val="0"/>
                        </a:spcAft>
                        <a:buNone/>
                      </a:pPr>
                      <a:r>
                        <a:rPr lang="fr"/>
                        <a:t>m_Evreux</a:t>
                      </a:r>
                      <a:endParaRPr/>
                    </a:p>
                  </a:txBody>
                  <a:tcPr marL="91425" marR="91425" marT="91425" marB="91425"/>
                </a:tc>
              </a:tr>
              <a:tr h="381000">
                <a:tc>
                  <a:txBody>
                    <a:bodyPr/>
                    <a:lstStyle/>
                    <a:p>
                      <a:pPr marL="0" lvl="0" indent="0" algn="l" rtl="0">
                        <a:spcBef>
                          <a:spcPts val="0"/>
                        </a:spcBef>
                        <a:spcAft>
                          <a:spcPts val="0"/>
                        </a:spcAft>
                        <a:buNone/>
                      </a:pPr>
                      <a:r>
                        <a:rPr lang="fr"/>
                        <a:t>Paris</a:t>
                      </a:r>
                      <a:endParaRPr/>
                    </a:p>
                  </a:txBody>
                  <a:tcPr marL="91425" marR="91425" marT="91425" marB="91425"/>
                </a:tc>
                <a:tc>
                  <a:txBody>
                    <a:bodyPr/>
                    <a:lstStyle/>
                    <a:p>
                      <a:pPr marL="0" lvl="0" indent="0" algn="l" rtl="0">
                        <a:spcBef>
                          <a:spcPts val="0"/>
                        </a:spcBef>
                        <a:spcAft>
                          <a:spcPts val="0"/>
                        </a:spcAft>
                        <a:buNone/>
                      </a:pPr>
                      <a:r>
                        <a:rPr lang="fr"/>
                        <a:t>m_Paris</a:t>
                      </a:r>
                      <a:endParaRPr/>
                    </a:p>
                  </a:txBody>
                  <a:tcPr marL="91425" marR="91425" marT="91425" marB="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8"/>
          <p:cNvSpPr txBox="1">
            <a:spLocks noGrp="1"/>
          </p:cNvSpPr>
          <p:nvPr>
            <p:ph type="title"/>
          </p:nvPr>
        </p:nvSpPr>
        <p:spPr>
          <a:xfrm>
            <a:off x="3483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Jointure SQL</a:t>
            </a:r>
            <a:endParaRPr/>
          </a:p>
        </p:txBody>
      </p:sp>
      <p:sp>
        <p:nvSpPr>
          <p:cNvPr id="758" name="Google Shape;758;p118"/>
          <p:cNvSpPr txBox="1">
            <a:spLocks noGrp="1"/>
          </p:cNvSpPr>
          <p:nvPr>
            <p:ph type="body" idx="1"/>
          </p:nvPr>
        </p:nvSpPr>
        <p:spPr>
          <a:xfrm>
            <a:off x="311700" y="572700"/>
            <a:ext cx="85206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Nous allons d’abord décrire l’instruction SQL, puis expliquer l’utilisation de chaque segment :</a:t>
            </a:r>
            <a:br>
              <a:rPr lang="fr"/>
            </a:br>
            <a:r>
              <a:rPr lang="fr"/>
              <a:t/>
            </a:r>
            <a:br>
              <a:rPr lang="fr"/>
            </a:br>
            <a:r>
              <a:rPr lang="fr" b="1"/>
              <a:t>SELECT A1.Noms_ville VILLE, SUM(A2.Ventes) VENTES</a:t>
            </a:r>
            <a:br>
              <a:rPr lang="fr" b="1"/>
            </a:br>
            <a:r>
              <a:rPr lang="fr" b="1"/>
              <a:t>FROM Geographie A1, infos_magasins A2</a:t>
            </a:r>
            <a:br>
              <a:rPr lang="fr" b="1"/>
            </a:br>
            <a:r>
              <a:rPr lang="fr" b="1"/>
              <a:t>WHERE A1.Noms_magasins = A2.Noms_magasins</a:t>
            </a:r>
            <a:br>
              <a:rPr lang="fr" b="1"/>
            </a:br>
            <a:r>
              <a:rPr lang="fr" b="1"/>
              <a:t>GROUP BY A1.Noms_ville;</a:t>
            </a:r>
            <a:endParaRPr b="1"/>
          </a:p>
          <a:p>
            <a:pPr marL="0" lvl="0" indent="0" algn="l" rtl="0">
              <a:spcBef>
                <a:spcPts val="1600"/>
              </a:spcBef>
              <a:spcAft>
                <a:spcPts val="0"/>
              </a:spcAft>
              <a:buNone/>
            </a:pPr>
            <a:r>
              <a:rPr lang="fr"/>
              <a:t>              Résultat</a:t>
            </a:r>
            <a:endParaRPr/>
          </a:p>
          <a:p>
            <a:pPr marL="0" lvl="0" indent="0" algn="l" rtl="0">
              <a:spcBef>
                <a:spcPts val="1600"/>
              </a:spcBef>
              <a:spcAft>
                <a:spcPts val="1600"/>
              </a:spcAft>
              <a:buNone/>
            </a:pPr>
            <a:endParaRPr/>
          </a:p>
        </p:txBody>
      </p:sp>
      <p:graphicFrame>
        <p:nvGraphicFramePr>
          <p:cNvPr id="759" name="Google Shape;759;p118"/>
          <p:cNvGraphicFramePr/>
          <p:nvPr/>
        </p:nvGraphicFramePr>
        <p:xfrm>
          <a:off x="443900" y="3343775"/>
          <a:ext cx="3000000" cy="3000000"/>
        </p:xfrm>
        <a:graphic>
          <a:graphicData uri="http://schemas.openxmlformats.org/drawingml/2006/table">
            <a:tbl>
              <a:tblPr>
                <a:noFill/>
                <a:tableStyleId>{042FDFE5-54F3-46D4-8120-39CBE93FA19F}</a:tableStyleId>
              </a:tblPr>
              <a:tblGrid>
                <a:gridCol w="1462475"/>
                <a:gridCol w="1462475"/>
              </a:tblGrid>
              <a:tr h="381000">
                <a:tc>
                  <a:txBody>
                    <a:bodyPr/>
                    <a:lstStyle/>
                    <a:p>
                      <a:pPr marL="0" lvl="0" indent="0" algn="l" rtl="0">
                        <a:spcBef>
                          <a:spcPts val="0"/>
                        </a:spcBef>
                        <a:spcAft>
                          <a:spcPts val="0"/>
                        </a:spcAft>
                        <a:buNone/>
                      </a:pPr>
                      <a:r>
                        <a:rPr lang="fr" b="1"/>
                        <a:t>VILLE</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r>
              <a:tr h="381000">
                <a:tc>
                  <a:txBody>
                    <a:bodyPr/>
                    <a:lstStyle/>
                    <a:p>
                      <a:pPr marL="0" lvl="0" indent="0" algn="l" rtl="0">
                        <a:spcBef>
                          <a:spcPts val="0"/>
                        </a:spcBef>
                        <a:spcAft>
                          <a:spcPts val="0"/>
                        </a:spcAft>
                        <a:buNone/>
                      </a:pPr>
                      <a:r>
                        <a:rPr lang="fr"/>
                        <a:t>Evreux</a:t>
                      </a:r>
                      <a:endParaRPr/>
                    </a:p>
                  </a:txBody>
                  <a:tcPr marL="91425" marR="91425" marT="91425" marB="91425"/>
                </a:tc>
                <a:tc>
                  <a:txBody>
                    <a:bodyPr/>
                    <a:lstStyle/>
                    <a:p>
                      <a:pPr marL="0" lvl="0" indent="0" algn="l" rtl="0">
                        <a:spcBef>
                          <a:spcPts val="0"/>
                        </a:spcBef>
                        <a:spcAft>
                          <a:spcPts val="0"/>
                        </a:spcAft>
                        <a:buNone/>
                      </a:pPr>
                      <a:r>
                        <a:rPr lang="fr"/>
                        <a:t>1500</a:t>
                      </a:r>
                      <a:endParaRPr/>
                    </a:p>
                  </a:txBody>
                  <a:tcPr marL="91425" marR="91425" marT="91425" marB="91425"/>
                </a:tc>
              </a:tr>
              <a:tr h="381000">
                <a:tc>
                  <a:txBody>
                    <a:bodyPr/>
                    <a:lstStyle/>
                    <a:p>
                      <a:pPr marL="0" lvl="0" indent="0" algn="l" rtl="0">
                        <a:spcBef>
                          <a:spcPts val="0"/>
                        </a:spcBef>
                        <a:spcAft>
                          <a:spcPts val="0"/>
                        </a:spcAft>
                        <a:buNone/>
                      </a:pPr>
                      <a:r>
                        <a:rPr lang="fr"/>
                        <a:t>Paris</a:t>
                      </a:r>
                      <a:endParaRPr/>
                    </a:p>
                  </a:txBody>
                  <a:tcPr marL="91425" marR="91425" marT="91425" marB="91425"/>
                </a:tc>
                <a:tc>
                  <a:txBody>
                    <a:bodyPr/>
                    <a:lstStyle/>
                    <a:p>
                      <a:pPr marL="0" lvl="0" indent="0" algn="l" rtl="0">
                        <a:spcBef>
                          <a:spcPts val="0"/>
                        </a:spcBef>
                        <a:spcAft>
                          <a:spcPts val="0"/>
                        </a:spcAft>
                        <a:buNone/>
                      </a:pPr>
                      <a:r>
                        <a:rPr lang="fr"/>
                        <a:t>2500</a:t>
                      </a:r>
                      <a:endParaRPr/>
                    </a:p>
                  </a:txBody>
                  <a:tcPr marL="91425" marR="91425" marT="91425" marB="91425"/>
                </a:tc>
              </a:tr>
              <a:tr h="381000">
                <a:tc>
                  <a:txBody>
                    <a:bodyPr/>
                    <a:lstStyle/>
                    <a:p>
                      <a:pPr marL="0" lvl="0" indent="0" algn="l" rtl="0">
                        <a:spcBef>
                          <a:spcPts val="0"/>
                        </a:spcBef>
                        <a:spcAft>
                          <a:spcPts val="0"/>
                        </a:spcAft>
                        <a:buNone/>
                      </a:pPr>
                      <a:r>
                        <a:rPr lang="fr"/>
                        <a:t>Rouen</a:t>
                      </a:r>
                      <a:endParaRPr/>
                    </a:p>
                  </a:txBody>
                  <a:tcPr marL="91425" marR="91425" marT="91425" marB="91425"/>
                </a:tc>
                <a:tc>
                  <a:txBody>
                    <a:bodyPr/>
                    <a:lstStyle/>
                    <a:p>
                      <a:pPr marL="0" lvl="0" indent="0" algn="l" rtl="0">
                        <a:spcBef>
                          <a:spcPts val="0"/>
                        </a:spcBef>
                        <a:spcAft>
                          <a:spcPts val="0"/>
                        </a:spcAft>
                        <a:buNone/>
                      </a:pPr>
                      <a:r>
                        <a:rPr lang="fr"/>
                        <a:t>5000</a:t>
                      </a:r>
                      <a:endParaRPr/>
                    </a:p>
                  </a:txBody>
                  <a:tcPr marL="91425" marR="91425" marT="91425" marB="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19"/>
          <p:cNvSpPr txBox="1">
            <a:spLocks noGrp="1"/>
          </p:cNvSpPr>
          <p:nvPr>
            <p:ph type="title"/>
          </p:nvPr>
        </p:nvSpPr>
        <p:spPr>
          <a:xfrm>
            <a:off x="3483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Jointure SQL</a:t>
            </a:r>
            <a:endParaRPr/>
          </a:p>
        </p:txBody>
      </p:sp>
      <p:sp>
        <p:nvSpPr>
          <p:cNvPr id="765" name="Google Shape;765;p119"/>
          <p:cNvSpPr txBox="1">
            <a:spLocks noGrp="1"/>
          </p:cNvSpPr>
          <p:nvPr>
            <p:ph type="body" idx="1"/>
          </p:nvPr>
        </p:nvSpPr>
        <p:spPr>
          <a:xfrm>
            <a:off x="311700" y="572700"/>
            <a:ext cx="85206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Les deux premières lignes permettent à SQL de sélectionner deux champs : le premier est le champ "Noms_ville" de la table Geographie (dont l’alias est VILLE), et le second est la somme du champ "Ventes" de la table infos_magasins (dont l’alias est Ventes). Notez comment les alias de tables sont utilisés ici : A1 est l’alias de Geographie et A2 de infos_magasins. Sans l’alias, la première ligne deviendrait :</a:t>
            </a:r>
            <a:endParaRPr/>
          </a:p>
          <a:p>
            <a:pPr marL="0" lvl="0" indent="0" algn="l" rtl="0">
              <a:spcBef>
                <a:spcPts val="1600"/>
              </a:spcBef>
              <a:spcAft>
                <a:spcPts val="0"/>
              </a:spcAft>
              <a:buNone/>
            </a:pPr>
            <a:r>
              <a:rPr lang="fr" b="1"/>
              <a:t>SELECT Geographie.Noms_ville VILLE, SUM(infos_magasins.Ventes) VENTES</a:t>
            </a:r>
            <a:endParaRPr b="1"/>
          </a:p>
          <a:p>
            <a:pPr marL="0" lvl="0" indent="0" algn="l" rtl="0">
              <a:spcBef>
                <a:spcPts val="1600"/>
              </a:spcBef>
              <a:spcAft>
                <a:spcPts val="1600"/>
              </a:spcAft>
              <a:buNone/>
            </a:pPr>
            <a:r>
              <a:rPr lang="fr"/>
              <a:t>Nous passons maintenant à la ligne 3 (à l’instruction WHERE). C’est là où se spécifie la condition de la jointure. Dans ce cas, pour nous assurer que le contenu dans « Noms_magasins » de la table Geographie corresponde à celui de la table infos_magasins, il faut les définir comme valeur égale. L’instruction WHERE est essentielle pour obtenir une requête correcte.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69"/>
        <p:cNvGrpSpPr/>
        <p:nvPr/>
      </p:nvGrpSpPr>
      <p:grpSpPr>
        <a:xfrm>
          <a:off x="0" y="0"/>
          <a:ext cx="0" cy="0"/>
          <a:chOff x="0" y="0"/>
          <a:chExt cx="0" cy="0"/>
        </a:xfrm>
      </p:grpSpPr>
      <p:sp>
        <p:nvSpPr>
          <p:cNvPr id="770" name="Google Shape;770;p120"/>
          <p:cNvSpPr txBox="1">
            <a:spLocks noGrp="1"/>
          </p:cNvSpPr>
          <p:nvPr>
            <p:ph type="title"/>
          </p:nvPr>
        </p:nvSpPr>
        <p:spPr>
          <a:xfrm>
            <a:off x="490250" y="526350"/>
            <a:ext cx="77379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a:solidFill>
                  <a:schemeClr val="accent3"/>
                </a:solidFill>
              </a:rPr>
              <a:t>Différentes types de jointures</a:t>
            </a:r>
            <a:endParaRPr>
              <a:solidFill>
                <a:schemeClr val="accent3"/>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74"/>
        <p:cNvGrpSpPr/>
        <p:nvPr/>
      </p:nvGrpSpPr>
      <p:grpSpPr>
        <a:xfrm>
          <a:off x="0" y="0"/>
          <a:ext cx="0" cy="0"/>
          <a:chOff x="0" y="0"/>
          <a:chExt cx="0" cy="0"/>
        </a:xfrm>
      </p:grpSpPr>
      <p:sp>
        <p:nvSpPr>
          <p:cNvPr id="775" name="Google Shape;775;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accent3"/>
                </a:solidFill>
              </a:rPr>
              <a:t>Différentes types de jointures</a:t>
            </a:r>
            <a:endParaRPr>
              <a:solidFill>
                <a:schemeClr val="accent3"/>
              </a:solidFill>
            </a:endParaRPr>
          </a:p>
        </p:txBody>
      </p:sp>
      <p:sp>
        <p:nvSpPr>
          <p:cNvPr id="776" name="Google Shape;776;p121"/>
          <p:cNvSpPr txBox="1">
            <a:spLocks noGrp="1"/>
          </p:cNvSpPr>
          <p:nvPr>
            <p:ph type="body" idx="1"/>
          </p:nvPr>
        </p:nvSpPr>
        <p:spPr>
          <a:xfrm>
            <a:off x="311700" y="1152475"/>
            <a:ext cx="8520600" cy="378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Une jointure SQL permet de </a:t>
            </a:r>
            <a:r>
              <a:rPr lang="fr" b="1"/>
              <a:t>lier deux ou plusieurs tables entre elles</a:t>
            </a:r>
            <a:r>
              <a:rPr lang="fr"/>
              <a:t>.</a:t>
            </a:r>
            <a:endParaRPr/>
          </a:p>
          <a:p>
            <a:pPr marL="457200" lvl="0" indent="-317500" algn="l" rtl="0">
              <a:spcBef>
                <a:spcPts val="0"/>
              </a:spcBef>
              <a:spcAft>
                <a:spcPts val="0"/>
              </a:spcAft>
              <a:buSzPts val="1400"/>
              <a:buChar char="●"/>
            </a:pPr>
            <a:r>
              <a:rPr lang="fr" b="1"/>
              <a:t>La première table écrite dans la requête SQL est toujours considérée comme la table de gauche</a:t>
            </a:r>
            <a:r>
              <a:rPr lang="fr"/>
              <a:t>, les autres sont considérées comme les tables de droites.</a:t>
            </a:r>
            <a:endParaRPr/>
          </a:p>
          <a:p>
            <a:pPr marL="457200" lvl="0" indent="-317500" algn="l" rtl="0">
              <a:spcBef>
                <a:spcPts val="0"/>
              </a:spcBef>
              <a:spcAft>
                <a:spcPts val="0"/>
              </a:spcAft>
              <a:buSzPts val="1400"/>
              <a:buChar char="●"/>
            </a:pPr>
            <a:r>
              <a:rPr lang="fr"/>
              <a:t>INNER JOIN est une jointure interne, </a:t>
            </a:r>
            <a:r>
              <a:rPr lang="fr" b="1"/>
              <a:t>elle retourne les entrées qui ont une correspondance entre les deux tables</a:t>
            </a:r>
            <a:r>
              <a:rPr lang="fr"/>
              <a:t> en fonction de la valeur choisie après ON. Les autres jointures sont des jointures externes.</a:t>
            </a:r>
            <a:endParaRPr/>
          </a:p>
          <a:p>
            <a:pPr marL="457200" lvl="0" indent="-317500" algn="l" rtl="0">
              <a:spcBef>
                <a:spcPts val="0"/>
              </a:spcBef>
              <a:spcAft>
                <a:spcPts val="0"/>
              </a:spcAft>
              <a:buSzPts val="1400"/>
              <a:buChar char="●"/>
            </a:pPr>
            <a:r>
              <a:rPr lang="fr"/>
              <a:t>LEFT JOIN et RIGHT JOIN vont retourner les entrées qui ont une correspondance entre les deux tables, </a:t>
            </a:r>
            <a:r>
              <a:rPr lang="fr" b="1"/>
              <a:t>mais également toute la table qui est désignée </a:t>
            </a:r>
            <a:r>
              <a:rPr lang="fr"/>
              <a:t>(gauche ou droite). Les entrées qui n’ont pas trouvé de correspondance auront certains de leurs champs mis à NULL.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25" name="Google Shape;125;p23"/>
          <p:cNvSpPr txBox="1">
            <a:spLocks noGrp="1"/>
          </p:cNvSpPr>
          <p:nvPr>
            <p:ph type="body" idx="1"/>
          </p:nvPr>
        </p:nvSpPr>
        <p:spPr>
          <a:xfrm>
            <a:off x="311700" y="519600"/>
            <a:ext cx="8520600" cy="441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dirty="0"/>
              <a:t>2. Obtenir la liste des bases de données MySQL</a:t>
            </a:r>
            <a:endParaRPr sz="1600" dirty="0"/>
          </a:p>
          <a:p>
            <a:pPr marL="0" marR="0" lvl="0" indent="0" algn="l" rtl="0">
              <a:lnSpc>
                <a:spcPct val="115000"/>
              </a:lnSpc>
              <a:spcBef>
                <a:spcPts val="0"/>
              </a:spcBef>
              <a:spcAft>
                <a:spcPts val="0"/>
              </a:spcAft>
              <a:buNone/>
            </a:pPr>
            <a:r>
              <a:rPr lang="fr" sz="1600" b="1" dirty="0"/>
              <a:t>show databases;</a:t>
            </a:r>
            <a:endParaRPr sz="1600" b="1" dirty="0"/>
          </a:p>
          <a:p>
            <a:pPr marL="0" marR="0" lvl="0" indent="0" algn="l" rtl="0">
              <a:lnSpc>
                <a:spcPct val="115000"/>
              </a:lnSpc>
              <a:spcBef>
                <a:spcPts val="0"/>
              </a:spcBef>
              <a:spcAft>
                <a:spcPts val="0"/>
              </a:spcAft>
              <a:buNone/>
            </a:pPr>
            <a:endParaRPr sz="1200" b="1" dirty="0"/>
          </a:p>
          <a:p>
            <a:pPr marL="0" marR="0" lvl="0" indent="0" algn="l" rtl="0">
              <a:lnSpc>
                <a:spcPct val="115000"/>
              </a:lnSpc>
              <a:spcBef>
                <a:spcPts val="0"/>
              </a:spcBef>
              <a:spcAft>
                <a:spcPts val="0"/>
              </a:spcAft>
              <a:buNone/>
            </a:pPr>
            <a:r>
              <a:rPr lang="fr" sz="1600" dirty="0"/>
              <a:t>3.</a:t>
            </a:r>
            <a:r>
              <a:rPr lang="fr" sz="1600" b="1" dirty="0"/>
              <a:t> </a:t>
            </a:r>
            <a:r>
              <a:rPr lang="fr" sz="1600" dirty="0"/>
              <a:t>Créer une base de données</a:t>
            </a:r>
            <a:endParaRPr sz="1600" dirty="0"/>
          </a:p>
          <a:p>
            <a:pPr marL="0" marR="0" lvl="0" indent="0" algn="l" rtl="0">
              <a:lnSpc>
                <a:spcPct val="115000"/>
              </a:lnSpc>
              <a:spcBef>
                <a:spcPts val="0"/>
              </a:spcBef>
              <a:spcAft>
                <a:spcPts val="0"/>
              </a:spcAft>
              <a:buNone/>
            </a:pPr>
            <a:r>
              <a:rPr lang="fr" sz="1600" b="1" dirty="0"/>
              <a:t>create database nom_bdd</a:t>
            </a:r>
            <a:endParaRPr sz="1600" b="1" dirty="0"/>
          </a:p>
          <a:p>
            <a:pPr marL="0" marR="0" lvl="0" indent="0" algn="l" rtl="0">
              <a:lnSpc>
                <a:spcPct val="115000"/>
              </a:lnSpc>
              <a:spcBef>
                <a:spcPts val="0"/>
              </a:spcBef>
              <a:spcAft>
                <a:spcPts val="0"/>
              </a:spcAft>
              <a:buNone/>
            </a:pPr>
            <a:r>
              <a:rPr lang="fr" sz="1600" dirty="0"/>
              <a:t>Exemple: créer une base </a:t>
            </a:r>
            <a:r>
              <a:rPr lang="fr" sz="1600" b="1" dirty="0"/>
              <a:t>exercices</a:t>
            </a:r>
            <a:r>
              <a:rPr lang="fr" sz="1600" dirty="0"/>
              <a:t>. Et vérifiez le résultat avec “show databases;”.</a:t>
            </a:r>
            <a:endParaRPr sz="1600" dirty="0"/>
          </a:p>
          <a:p>
            <a:pPr marL="0" marR="0" lvl="0" indent="0" algn="l" rtl="0">
              <a:lnSpc>
                <a:spcPct val="115000"/>
              </a:lnSpc>
              <a:spcBef>
                <a:spcPts val="0"/>
              </a:spcBef>
              <a:spcAft>
                <a:spcPts val="0"/>
              </a:spcAft>
              <a:buNone/>
            </a:pPr>
            <a:endParaRPr sz="1200" dirty="0"/>
          </a:p>
          <a:p>
            <a:pPr marL="0" marR="0" lvl="0" indent="0" algn="l" rtl="0">
              <a:lnSpc>
                <a:spcPct val="115000"/>
              </a:lnSpc>
              <a:spcBef>
                <a:spcPts val="0"/>
              </a:spcBef>
              <a:spcAft>
                <a:spcPts val="0"/>
              </a:spcAft>
              <a:buNone/>
            </a:pPr>
            <a:r>
              <a:rPr lang="fr" sz="1600" dirty="0"/>
              <a:t>4. Créer un utilisateur et lui donner des droits</a:t>
            </a:r>
            <a:endParaRPr sz="1600" dirty="0"/>
          </a:p>
          <a:p>
            <a:pPr marL="0" marR="0" lvl="0" indent="0" algn="l" rtl="0">
              <a:lnSpc>
                <a:spcPct val="115000"/>
              </a:lnSpc>
              <a:spcBef>
                <a:spcPts val="0"/>
              </a:spcBef>
              <a:spcAft>
                <a:spcPts val="0"/>
              </a:spcAft>
              <a:buNone/>
            </a:pPr>
            <a:r>
              <a:rPr lang="fr" sz="1600" b="1" dirty="0"/>
              <a:t>grant </a:t>
            </a:r>
            <a:r>
              <a:rPr lang="fr" sz="1600" b="1" dirty="0">
                <a:solidFill>
                  <a:srgbClr val="0000FF"/>
                </a:solidFill>
              </a:rPr>
              <a:t>type_of_permission</a:t>
            </a:r>
            <a:r>
              <a:rPr lang="fr" sz="1600" b="1" dirty="0"/>
              <a:t> to </a:t>
            </a:r>
            <a:r>
              <a:rPr lang="fr" sz="1600" b="1" dirty="0">
                <a:solidFill>
                  <a:srgbClr val="0000FF"/>
                </a:solidFill>
              </a:rPr>
              <a:t>username</a:t>
            </a:r>
            <a:r>
              <a:rPr lang="fr" sz="1600" b="1" dirty="0"/>
              <a:t>@localhost identified by </a:t>
            </a:r>
            <a:r>
              <a:rPr lang="fr" sz="1600" dirty="0"/>
              <a:t>'</a:t>
            </a:r>
            <a:r>
              <a:rPr lang="fr" sz="1600" b="1" dirty="0">
                <a:solidFill>
                  <a:srgbClr val="0000FF"/>
                </a:solidFill>
              </a:rPr>
              <a:t>mot_de_passe</a:t>
            </a:r>
            <a:r>
              <a:rPr lang="fr" sz="1600" dirty="0"/>
              <a:t>'</a:t>
            </a:r>
            <a:r>
              <a:rPr lang="fr" sz="1600" b="1" dirty="0"/>
              <a:t> ;</a:t>
            </a:r>
            <a:endParaRPr sz="1600" b="1" dirty="0"/>
          </a:p>
          <a:p>
            <a:pPr marL="0" marR="0" lvl="0" indent="0" algn="l" rtl="0">
              <a:lnSpc>
                <a:spcPct val="115000"/>
              </a:lnSpc>
              <a:spcBef>
                <a:spcPts val="0"/>
              </a:spcBef>
              <a:spcAft>
                <a:spcPts val="0"/>
              </a:spcAft>
              <a:buNone/>
            </a:pPr>
            <a:r>
              <a:rPr lang="fr" sz="1600" dirty="0"/>
              <a:t>Exemple: grant insert, select on exercices.* to eleves@localhost identified by 'secret';</a:t>
            </a:r>
            <a:endParaRPr sz="1600" dirty="0"/>
          </a:p>
          <a:p>
            <a:pPr marL="0" marR="0" lvl="0" indent="0" algn="l" rtl="0">
              <a:lnSpc>
                <a:spcPct val="115000"/>
              </a:lnSpc>
              <a:spcBef>
                <a:spcPts val="0"/>
              </a:spcBef>
              <a:spcAft>
                <a:spcPts val="0"/>
              </a:spcAft>
              <a:buNone/>
            </a:pPr>
            <a:r>
              <a:rPr lang="fr" sz="1600" dirty="0"/>
              <a:t>Il pourra ainsi accéder librement à la base de données exercices avec le mot de passe </a:t>
            </a:r>
            <a:r>
              <a:rPr lang="fr" sz="1600" dirty="0">
                <a:solidFill>
                  <a:srgbClr val="3D85C6"/>
                </a:solidFill>
              </a:rPr>
              <a:t>secret </a:t>
            </a:r>
            <a:r>
              <a:rPr lang="fr" sz="1600" dirty="0"/>
              <a:t>pour la consulter (commande </a:t>
            </a:r>
            <a:r>
              <a:rPr lang="fr" sz="1600" dirty="0">
                <a:solidFill>
                  <a:srgbClr val="3D85C6"/>
                </a:solidFill>
              </a:rPr>
              <a:t>select</a:t>
            </a:r>
            <a:r>
              <a:rPr lang="fr" sz="1600" dirty="0"/>
              <a:t>) ou pour ajouter des données(commande </a:t>
            </a:r>
            <a:r>
              <a:rPr lang="fr" sz="1600" dirty="0">
                <a:solidFill>
                  <a:srgbClr val="3D85C6"/>
                </a:solidFill>
              </a:rPr>
              <a:t>insert</a:t>
            </a:r>
            <a:r>
              <a:rPr lang="fr" sz="1600" dirty="0"/>
              <a:t>).</a:t>
            </a:r>
            <a:endParaRPr sz="1600" dirty="0"/>
          </a:p>
          <a:p>
            <a:pPr marL="0" marR="0" lvl="0" indent="0" algn="l" rtl="0">
              <a:lnSpc>
                <a:spcPct val="115000"/>
              </a:lnSpc>
              <a:spcBef>
                <a:spcPts val="0"/>
              </a:spcBef>
              <a:spcAft>
                <a:spcPts val="0"/>
              </a:spcAft>
              <a:buNone/>
            </a:pPr>
            <a:endParaRPr lang="fr-FR" sz="700" dirty="0"/>
          </a:p>
          <a:p>
            <a:pPr marL="0" marR="0" lvl="0" indent="0" algn="l" rtl="0">
              <a:lnSpc>
                <a:spcPct val="115000"/>
              </a:lnSpc>
              <a:spcBef>
                <a:spcPts val="0"/>
              </a:spcBef>
              <a:spcAft>
                <a:spcPts val="0"/>
              </a:spcAft>
              <a:buNone/>
            </a:pPr>
            <a:r>
              <a:rPr lang="fr-FR" sz="1400" i="1" dirty="0" smtClean="0">
                <a:solidFill>
                  <a:schemeClr val="accent3">
                    <a:lumMod val="75000"/>
                  </a:schemeClr>
                </a:solidFill>
              </a:rPr>
              <a:t>Le premier élément avant le « . » désigne les </a:t>
            </a:r>
            <a:r>
              <a:rPr lang="fr-FR" sz="1400" i="1" dirty="0" err="1" smtClean="0">
                <a:solidFill>
                  <a:schemeClr val="accent3">
                    <a:lumMod val="75000"/>
                  </a:schemeClr>
                </a:solidFill>
              </a:rPr>
              <a:t>bdd</a:t>
            </a:r>
            <a:r>
              <a:rPr lang="fr-FR" sz="1400" i="1" dirty="0" smtClean="0">
                <a:solidFill>
                  <a:schemeClr val="accent3">
                    <a:lumMod val="75000"/>
                  </a:schemeClr>
                </a:solidFill>
              </a:rPr>
              <a:t> et le deuxième élément désigne les tables. </a:t>
            </a:r>
            <a:r>
              <a:rPr lang="fr-FR" sz="1400" i="1" dirty="0" smtClean="0">
                <a:solidFill>
                  <a:schemeClr val="accent3">
                    <a:lumMod val="75000"/>
                  </a:schemeClr>
                </a:solidFill>
              </a:rPr>
              <a:t>Exemple : </a:t>
            </a:r>
          </a:p>
          <a:p>
            <a:pPr marL="0" marR="0" lvl="0" indent="0" algn="l" rtl="0">
              <a:lnSpc>
                <a:spcPct val="115000"/>
              </a:lnSpc>
              <a:spcBef>
                <a:spcPts val="0"/>
              </a:spcBef>
              <a:spcAft>
                <a:spcPts val="0"/>
              </a:spcAft>
              <a:buNone/>
            </a:pPr>
            <a:r>
              <a:rPr lang="fr-FR" sz="1400" i="1" dirty="0" smtClean="0">
                <a:solidFill>
                  <a:schemeClr val="accent3">
                    <a:lumMod val="75000"/>
                  </a:schemeClr>
                </a:solidFill>
              </a:rPr>
              <a:t>« *.* » désigne toutes les </a:t>
            </a:r>
            <a:r>
              <a:rPr lang="fr-FR" sz="1400" i="1" dirty="0" err="1" smtClean="0">
                <a:solidFill>
                  <a:schemeClr val="accent3">
                    <a:lumMod val="75000"/>
                  </a:schemeClr>
                </a:solidFill>
              </a:rPr>
              <a:t>bdd</a:t>
            </a:r>
            <a:r>
              <a:rPr lang="fr-FR" sz="1400" i="1" dirty="0" smtClean="0">
                <a:solidFill>
                  <a:schemeClr val="accent3">
                    <a:lumMod val="75000"/>
                  </a:schemeClr>
                </a:solidFill>
              </a:rPr>
              <a:t> et toutes les tables</a:t>
            </a:r>
          </a:p>
          <a:p>
            <a:pPr marL="0" marR="0" lvl="0" indent="0" algn="l" rtl="0">
              <a:lnSpc>
                <a:spcPct val="115000"/>
              </a:lnSpc>
              <a:spcBef>
                <a:spcPts val="0"/>
              </a:spcBef>
              <a:spcAft>
                <a:spcPts val="0"/>
              </a:spcAft>
              <a:buNone/>
            </a:pPr>
            <a:r>
              <a:rPr lang="fr-FR" sz="1400" i="1" dirty="0" smtClean="0">
                <a:solidFill>
                  <a:schemeClr val="accent3">
                    <a:lumMod val="75000"/>
                  </a:schemeClr>
                </a:solidFill>
              </a:rPr>
              <a:t>« t</a:t>
            </a:r>
            <a:r>
              <a:rPr lang="fr-FR" sz="1400" i="1" dirty="0" smtClean="0">
                <a:solidFill>
                  <a:schemeClr val="accent3">
                    <a:lumMod val="75000"/>
                  </a:schemeClr>
                </a:solidFill>
              </a:rPr>
              <a:t>p.* » désigne toutes les tables de la </a:t>
            </a:r>
            <a:r>
              <a:rPr lang="fr-FR" sz="1400" i="1" dirty="0" err="1" smtClean="0">
                <a:solidFill>
                  <a:schemeClr val="accent3">
                    <a:lumMod val="75000"/>
                  </a:schemeClr>
                </a:solidFill>
              </a:rPr>
              <a:t>bdd</a:t>
            </a:r>
            <a:r>
              <a:rPr lang="fr-FR" sz="1400" i="1" dirty="0" smtClean="0">
                <a:solidFill>
                  <a:schemeClr val="accent3">
                    <a:lumMod val="75000"/>
                  </a:schemeClr>
                </a:solidFill>
              </a:rPr>
              <a:t> « </a:t>
            </a:r>
            <a:r>
              <a:rPr lang="fr-FR" sz="1400" i="1" dirty="0" err="1" smtClean="0">
                <a:solidFill>
                  <a:schemeClr val="accent3">
                    <a:lumMod val="75000"/>
                  </a:schemeClr>
                </a:solidFill>
              </a:rPr>
              <a:t>tp</a:t>
            </a:r>
            <a:r>
              <a:rPr lang="fr-FR" sz="1400" i="1" dirty="0" smtClean="0">
                <a:solidFill>
                  <a:schemeClr val="accent3">
                    <a:lumMod val="75000"/>
                  </a:schemeClr>
                </a:solidFill>
              </a:rPr>
              <a:t> »</a:t>
            </a:r>
          </a:p>
          <a:p>
            <a:pPr marL="0" marR="0" lvl="0" indent="0" algn="l" rtl="0">
              <a:lnSpc>
                <a:spcPct val="115000"/>
              </a:lnSpc>
              <a:spcBef>
                <a:spcPts val="0"/>
              </a:spcBef>
              <a:spcAft>
                <a:spcPts val="0"/>
              </a:spcAft>
              <a:buNone/>
            </a:pPr>
            <a:r>
              <a:rPr lang="fr-FR" sz="1400" i="1" dirty="0" smtClean="0">
                <a:solidFill>
                  <a:schemeClr val="accent3">
                    <a:lumMod val="75000"/>
                  </a:schemeClr>
                </a:solidFill>
              </a:rPr>
              <a:t>« *.</a:t>
            </a:r>
            <a:r>
              <a:rPr lang="fr-FR" sz="1400" i="1" dirty="0" err="1" smtClean="0">
                <a:solidFill>
                  <a:schemeClr val="accent3">
                    <a:lumMod val="75000"/>
                  </a:schemeClr>
                </a:solidFill>
              </a:rPr>
              <a:t>eleve</a:t>
            </a:r>
            <a:r>
              <a:rPr lang="fr-FR" sz="1400" i="1" dirty="0" smtClean="0">
                <a:solidFill>
                  <a:schemeClr val="accent3">
                    <a:lumMod val="75000"/>
                  </a:schemeClr>
                </a:solidFill>
              </a:rPr>
              <a:t> » désigne les tables nommé </a:t>
            </a:r>
            <a:r>
              <a:rPr lang="fr-FR" sz="1400" i="1" dirty="0" err="1" smtClean="0">
                <a:solidFill>
                  <a:schemeClr val="accent3">
                    <a:lumMod val="75000"/>
                  </a:schemeClr>
                </a:solidFill>
              </a:rPr>
              <a:t>eleve</a:t>
            </a:r>
            <a:r>
              <a:rPr lang="fr-FR" sz="1400" i="1" dirty="0" smtClean="0">
                <a:solidFill>
                  <a:schemeClr val="accent3">
                    <a:lumMod val="75000"/>
                  </a:schemeClr>
                </a:solidFill>
              </a:rPr>
              <a:t> quelque que soit la </a:t>
            </a:r>
            <a:r>
              <a:rPr lang="fr-FR" sz="1400" i="1" dirty="0" err="1" smtClean="0">
                <a:solidFill>
                  <a:schemeClr val="accent3">
                    <a:lumMod val="75000"/>
                  </a:schemeClr>
                </a:solidFill>
              </a:rPr>
              <a:t>bdd</a:t>
            </a:r>
            <a:endParaRPr sz="1400" i="1" dirty="0">
              <a:solidFill>
                <a:schemeClr val="accent3">
                  <a:lumMod val="75000"/>
                </a:schemeClr>
              </a:solidFill>
            </a:endParaRPr>
          </a:p>
          <a:p>
            <a:pPr marL="0" marR="0" lvl="0" indent="0" algn="l" rtl="0">
              <a:lnSpc>
                <a:spcPct val="115000"/>
              </a:lnSpc>
              <a:spcBef>
                <a:spcPts val="0"/>
              </a:spcBef>
              <a:spcAft>
                <a:spcPts val="0"/>
              </a:spcAft>
              <a:buNone/>
            </a:pPr>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2"/>
          <p:cNvSpPr txBox="1">
            <a:spLocks noGrp="1"/>
          </p:cNvSpPr>
          <p:nvPr>
            <p:ph type="title"/>
          </p:nvPr>
        </p:nvSpPr>
        <p:spPr>
          <a:xfrm>
            <a:off x="3476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INNER JOIN (simple join)</a:t>
            </a:r>
            <a:endParaRPr/>
          </a:p>
        </p:txBody>
      </p:sp>
      <p:sp>
        <p:nvSpPr>
          <p:cNvPr id="782" name="Google Shape;782;p122"/>
          <p:cNvSpPr txBox="1">
            <a:spLocks noGrp="1"/>
          </p:cNvSpPr>
          <p:nvPr>
            <p:ph type="body" idx="1"/>
          </p:nvPr>
        </p:nvSpPr>
        <p:spPr>
          <a:xfrm>
            <a:off x="121900" y="572700"/>
            <a:ext cx="8848200" cy="44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 jointure la plus simple ! C’est une jointure dite interne. Ce type de jointure va retourner les entrées des deux tables si jamais une correspondance a été trouvée entre les deux tables.</a:t>
            </a:r>
            <a:br>
              <a:rPr lang="fr"/>
            </a:br>
            <a:r>
              <a:rPr lang="fr"/>
              <a:t/>
            </a:r>
            <a:br>
              <a:rPr lang="fr"/>
            </a:br>
            <a:r>
              <a:rPr lang="fr"/>
              <a:t>Pour faire simple, si l’identifiant de T2 correspond à un identifiant stocké dans la table T1, alors les entrées des deux tables seront retournées sous la forme d’une seule entrée.</a:t>
            </a:r>
            <a:endParaRPr/>
          </a:p>
          <a:p>
            <a:pPr marL="0" lvl="0" indent="0" algn="l" rtl="0">
              <a:spcBef>
                <a:spcPts val="1600"/>
              </a:spcBef>
              <a:spcAft>
                <a:spcPts val="1600"/>
              </a:spcAft>
              <a:buNone/>
            </a:pPr>
            <a:endParaRPr/>
          </a:p>
        </p:txBody>
      </p:sp>
      <p:sp>
        <p:nvSpPr>
          <p:cNvPr id="783" name="Google Shape;783;p122"/>
          <p:cNvSpPr txBox="1"/>
          <p:nvPr/>
        </p:nvSpPr>
        <p:spPr>
          <a:xfrm>
            <a:off x="320725" y="2931675"/>
            <a:ext cx="3599400" cy="199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 sz="1800">
                <a:solidFill>
                  <a:schemeClr val="accent3"/>
                </a:solidFill>
                <a:latin typeface="Proxima Nova"/>
                <a:ea typeface="Proxima Nova"/>
                <a:cs typeface="Proxima Nova"/>
                <a:sym typeface="Proxima Nova"/>
              </a:rPr>
              <a:t>SELECT *</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FROM T1</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INNER JOIN T2</a:t>
            </a:r>
            <a:br>
              <a:rPr lang="fr" sz="1800">
                <a:solidFill>
                  <a:schemeClr val="accent3"/>
                </a:solidFill>
                <a:latin typeface="Proxima Nova"/>
                <a:ea typeface="Proxima Nova"/>
                <a:cs typeface="Proxima Nova"/>
                <a:sym typeface="Proxima Nova"/>
              </a:rPr>
            </a:br>
            <a:r>
              <a:rPr lang="fr" sz="1800">
                <a:solidFill>
                  <a:schemeClr val="accent3"/>
                </a:solidFill>
                <a:latin typeface="Proxima Nova"/>
                <a:ea typeface="Proxima Nova"/>
                <a:cs typeface="Proxima Nova"/>
                <a:sym typeface="Proxima Nova"/>
              </a:rPr>
              <a:t>ON T1.auteur_id = T2.id</a:t>
            </a:r>
            <a:endParaRPr sz="1800">
              <a:solidFill>
                <a:schemeClr val="accent3"/>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3"/>
          <p:cNvSpPr txBox="1">
            <a:spLocks noGrp="1"/>
          </p:cNvSpPr>
          <p:nvPr>
            <p:ph type="title"/>
          </p:nvPr>
        </p:nvSpPr>
        <p:spPr>
          <a:xfrm>
            <a:off x="2577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INNER JOIN (simple join)</a:t>
            </a:r>
            <a:endParaRPr/>
          </a:p>
        </p:txBody>
      </p:sp>
      <p:sp>
        <p:nvSpPr>
          <p:cNvPr id="789" name="Google Shape;789;p123"/>
          <p:cNvSpPr txBox="1">
            <a:spLocks noGrp="1"/>
          </p:cNvSpPr>
          <p:nvPr>
            <p:ph type="body" idx="1"/>
          </p:nvPr>
        </p:nvSpPr>
        <p:spPr>
          <a:xfrm>
            <a:off x="129950" y="475575"/>
            <a:ext cx="8776200" cy="45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Table : Commandes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fr"/>
              <a:t>Table : Clients</a:t>
            </a:r>
            <a:endParaRPr/>
          </a:p>
        </p:txBody>
      </p:sp>
      <p:graphicFrame>
        <p:nvGraphicFramePr>
          <p:cNvPr id="790" name="Google Shape;790;p123"/>
          <p:cNvGraphicFramePr/>
          <p:nvPr/>
        </p:nvGraphicFramePr>
        <p:xfrm>
          <a:off x="197175" y="851475"/>
          <a:ext cx="3000000" cy="3000000"/>
        </p:xfrm>
        <a:graphic>
          <a:graphicData uri="http://schemas.openxmlformats.org/drawingml/2006/table">
            <a:tbl>
              <a:tblPr>
                <a:noFill/>
                <a:tableStyleId>{042FDFE5-54F3-46D4-8120-39CBE93FA19F}</a:tableStyleId>
              </a:tblPr>
              <a:tblGrid>
                <a:gridCol w="1784775"/>
                <a:gridCol w="1401675"/>
                <a:gridCol w="1593250"/>
              </a:tblGrid>
              <a:tr h="381000">
                <a:tc>
                  <a:txBody>
                    <a:bodyPr/>
                    <a:lstStyle/>
                    <a:p>
                      <a:pPr marL="0" lvl="0" indent="0" algn="l" rtl="0">
                        <a:spcBef>
                          <a:spcPts val="0"/>
                        </a:spcBef>
                        <a:spcAft>
                          <a:spcPts val="0"/>
                        </a:spcAft>
                        <a:buNone/>
                      </a:pPr>
                      <a:r>
                        <a:rPr lang="fr" b="1"/>
                        <a:t>IdCommande</a:t>
                      </a:r>
                      <a:endParaRPr b="1"/>
                    </a:p>
                  </a:txBody>
                  <a:tcPr marL="91425" marR="91425" marT="91425" marB="91425"/>
                </a:tc>
                <a:tc>
                  <a:txBody>
                    <a:bodyPr/>
                    <a:lstStyle/>
                    <a:p>
                      <a:pPr marL="0" lvl="0" indent="0" algn="l" rtl="0">
                        <a:spcBef>
                          <a:spcPts val="0"/>
                        </a:spcBef>
                        <a:spcAft>
                          <a:spcPts val="0"/>
                        </a:spcAft>
                        <a:buNone/>
                      </a:pPr>
                      <a:r>
                        <a:rPr lang="fr" b="1"/>
                        <a:t>IdClient</a:t>
                      </a:r>
                      <a:endParaRPr b="1"/>
                    </a:p>
                  </a:txBody>
                  <a:tcPr marL="91425" marR="91425" marT="91425" marB="91425"/>
                </a:tc>
                <a:tc>
                  <a:txBody>
                    <a:bodyPr/>
                    <a:lstStyle/>
                    <a:p>
                      <a:pPr marL="0" lvl="0" indent="0" algn="l" rtl="0">
                        <a:spcBef>
                          <a:spcPts val="0"/>
                        </a:spcBef>
                        <a:spcAft>
                          <a:spcPts val="0"/>
                        </a:spcAft>
                        <a:buNone/>
                      </a:pPr>
                      <a:r>
                        <a:rPr lang="fr" b="1"/>
                        <a:t>DateCommande</a:t>
                      </a:r>
                      <a:endParaRPr b="1"/>
                    </a:p>
                  </a:txBody>
                  <a:tcPr marL="91425" marR="91425" marT="91425" marB="91425"/>
                </a:tc>
              </a:tr>
              <a:tr h="381000">
                <a:tc>
                  <a:txBody>
                    <a:bodyPr/>
                    <a:lstStyle/>
                    <a:p>
                      <a:pPr marL="0" lvl="0" indent="0" algn="l" rtl="0">
                        <a:spcBef>
                          <a:spcPts val="0"/>
                        </a:spcBef>
                        <a:spcAft>
                          <a:spcPts val="0"/>
                        </a:spcAft>
                        <a:buNone/>
                      </a:pPr>
                      <a:r>
                        <a:rPr lang="fr"/>
                        <a:t>1</a:t>
                      </a:r>
                      <a:endParaRPr/>
                    </a:p>
                  </a:txBody>
                  <a:tcPr marL="91425" marR="91425" marT="91425" marB="91425"/>
                </a:tc>
                <a:tc>
                  <a:txBody>
                    <a:bodyPr/>
                    <a:lstStyle/>
                    <a:p>
                      <a:pPr marL="0" lvl="0" indent="0" algn="l" rtl="0">
                        <a:spcBef>
                          <a:spcPts val="0"/>
                        </a:spcBef>
                        <a:spcAft>
                          <a:spcPts val="0"/>
                        </a:spcAft>
                        <a:buNone/>
                      </a:pPr>
                      <a:r>
                        <a:rPr lang="fr"/>
                        <a:t>56</a:t>
                      </a:r>
                      <a:endParaRPr/>
                    </a:p>
                  </a:txBody>
                  <a:tcPr marL="91425" marR="91425" marT="91425" marB="91425"/>
                </a:tc>
                <a:tc>
                  <a:txBody>
                    <a:bodyPr/>
                    <a:lstStyle/>
                    <a:p>
                      <a:pPr marL="0" lvl="0" indent="0" algn="l" rtl="0">
                        <a:spcBef>
                          <a:spcPts val="0"/>
                        </a:spcBef>
                        <a:spcAft>
                          <a:spcPts val="0"/>
                        </a:spcAft>
                        <a:buNone/>
                      </a:pPr>
                      <a:r>
                        <a:rPr lang="fr"/>
                        <a:t>10-02-2017</a:t>
                      </a:r>
                      <a:endParaRPr/>
                    </a:p>
                  </a:txBody>
                  <a:tcPr marL="91425" marR="91425" marT="91425" marB="91425"/>
                </a:tc>
              </a:tr>
              <a:tr h="381000">
                <a:tc>
                  <a:txBody>
                    <a:bodyPr/>
                    <a:lstStyle/>
                    <a:p>
                      <a:pPr marL="0" lvl="0" indent="0" algn="l" rtl="0">
                        <a:spcBef>
                          <a:spcPts val="0"/>
                        </a:spcBef>
                        <a:spcAft>
                          <a:spcPts val="0"/>
                        </a:spcAft>
                        <a:buNone/>
                      </a:pPr>
                      <a:r>
                        <a:rPr lang="fr"/>
                        <a:t>2</a:t>
                      </a:r>
                      <a:endParaRPr/>
                    </a:p>
                  </a:txBody>
                  <a:tcPr marL="91425" marR="91425" marT="91425" marB="91425"/>
                </a:tc>
                <a:tc>
                  <a:txBody>
                    <a:bodyPr/>
                    <a:lstStyle/>
                    <a:p>
                      <a:pPr marL="0" lvl="0" indent="0" algn="l" rtl="0">
                        <a:spcBef>
                          <a:spcPts val="0"/>
                        </a:spcBef>
                        <a:spcAft>
                          <a:spcPts val="0"/>
                        </a:spcAft>
                        <a:buNone/>
                      </a:pPr>
                      <a:r>
                        <a:rPr lang="fr"/>
                        <a:t>265</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3</a:t>
                      </a:r>
                      <a:endParaRPr/>
                    </a:p>
                  </a:txBody>
                  <a:tcPr marL="91425" marR="91425" marT="91425" marB="91425"/>
                </a:tc>
                <a:tc>
                  <a:txBody>
                    <a:bodyPr/>
                    <a:lstStyle/>
                    <a:p>
                      <a:pPr marL="0" lvl="0" indent="0" algn="l" rtl="0">
                        <a:spcBef>
                          <a:spcPts val="0"/>
                        </a:spcBef>
                        <a:spcAft>
                          <a:spcPts val="0"/>
                        </a:spcAft>
                        <a:buNone/>
                      </a:pPr>
                      <a:r>
                        <a:rPr lang="fr"/>
                        <a:t>1001</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bl>
          </a:graphicData>
        </a:graphic>
      </p:graphicFrame>
      <p:graphicFrame>
        <p:nvGraphicFramePr>
          <p:cNvPr id="791" name="Google Shape;791;p123"/>
          <p:cNvGraphicFramePr/>
          <p:nvPr/>
        </p:nvGraphicFramePr>
        <p:xfrm>
          <a:off x="129950" y="2864300"/>
          <a:ext cx="3000000" cy="3000000"/>
        </p:xfrm>
        <a:graphic>
          <a:graphicData uri="http://schemas.openxmlformats.org/drawingml/2006/table">
            <a:tbl>
              <a:tblPr>
                <a:noFill/>
                <a:tableStyleId>{042FDFE5-54F3-46D4-8120-39CBE93FA19F}</a:tableStyleId>
              </a:tblPr>
              <a:tblGrid>
                <a:gridCol w="1809750"/>
                <a:gridCol w="1809750"/>
                <a:gridCol w="1809750"/>
                <a:gridCol w="1809750"/>
              </a:tblGrid>
              <a:tr h="373750">
                <a:tc>
                  <a:txBody>
                    <a:bodyPr/>
                    <a:lstStyle/>
                    <a:p>
                      <a:pPr marL="0" lvl="0" indent="0" algn="l" rtl="0">
                        <a:spcBef>
                          <a:spcPts val="0"/>
                        </a:spcBef>
                        <a:spcAft>
                          <a:spcPts val="0"/>
                        </a:spcAft>
                        <a:buNone/>
                      </a:pPr>
                      <a:r>
                        <a:rPr lang="fr" b="1"/>
                        <a:t>IdClient</a:t>
                      </a:r>
                      <a:endParaRPr b="1"/>
                    </a:p>
                  </a:txBody>
                  <a:tcPr marL="91425" marR="91425" marT="91425" marB="91425"/>
                </a:tc>
                <a:tc>
                  <a:txBody>
                    <a:bodyPr/>
                    <a:lstStyle/>
                    <a:p>
                      <a:pPr marL="0" lvl="0" indent="0" algn="l" rtl="0">
                        <a:spcBef>
                          <a:spcPts val="0"/>
                        </a:spcBef>
                        <a:spcAft>
                          <a:spcPts val="0"/>
                        </a:spcAft>
                        <a:buNone/>
                      </a:pPr>
                      <a:r>
                        <a:rPr lang="fr" b="1"/>
                        <a:t>NomClient</a:t>
                      </a:r>
                      <a:endParaRPr b="1"/>
                    </a:p>
                  </a:txBody>
                  <a:tcPr marL="91425" marR="91425" marT="91425" marB="91425"/>
                </a:tc>
                <a:tc>
                  <a:txBody>
                    <a:bodyPr/>
                    <a:lstStyle/>
                    <a:p>
                      <a:pPr marL="0" lvl="0" indent="0" algn="l" rtl="0">
                        <a:spcBef>
                          <a:spcPts val="0"/>
                        </a:spcBef>
                        <a:spcAft>
                          <a:spcPts val="0"/>
                        </a:spcAft>
                        <a:buNone/>
                      </a:pPr>
                      <a:r>
                        <a:rPr lang="fr" b="1"/>
                        <a:t>NomContact</a:t>
                      </a:r>
                      <a:endParaRPr b="1"/>
                    </a:p>
                  </a:txBody>
                  <a:tcPr marL="91425" marR="91425" marT="91425" marB="91425"/>
                </a:tc>
                <a:tc>
                  <a:txBody>
                    <a:bodyPr/>
                    <a:lstStyle/>
                    <a:p>
                      <a:pPr marL="0" lvl="0" indent="0" algn="l" rtl="0">
                        <a:spcBef>
                          <a:spcPts val="0"/>
                        </a:spcBef>
                        <a:spcAft>
                          <a:spcPts val="0"/>
                        </a:spcAft>
                        <a:buNone/>
                      </a:pPr>
                      <a:r>
                        <a:rPr lang="fr" b="1"/>
                        <a:t>Pays</a:t>
                      </a:r>
                      <a:endParaRPr b="1"/>
                    </a:p>
                  </a:txBody>
                  <a:tcPr marL="91425" marR="91425" marT="91425" marB="91425"/>
                </a:tc>
              </a:tr>
              <a:tr h="573350">
                <a:tc>
                  <a:txBody>
                    <a:bodyPr/>
                    <a:lstStyle/>
                    <a:p>
                      <a:pPr marL="0" lvl="0" indent="0" algn="l" rtl="0">
                        <a:spcBef>
                          <a:spcPts val="0"/>
                        </a:spcBef>
                        <a:spcAft>
                          <a:spcPts val="0"/>
                        </a:spcAft>
                        <a:buNone/>
                      </a:pPr>
                      <a:r>
                        <a:rPr lang="fr"/>
                        <a:t>56</a:t>
                      </a:r>
                      <a:endParaRPr/>
                    </a:p>
                  </a:txBody>
                  <a:tcPr marL="91425" marR="91425" marT="91425" marB="91425"/>
                </a:tc>
                <a:tc>
                  <a:txBody>
                    <a:bodyPr/>
                    <a:lstStyle/>
                    <a:p>
                      <a:pPr marL="0" lvl="0" indent="0" algn="l" rtl="0">
                        <a:spcBef>
                          <a:spcPts val="0"/>
                        </a:spcBef>
                        <a:spcAft>
                          <a:spcPts val="0"/>
                        </a:spcAft>
                        <a:buNone/>
                      </a:pPr>
                      <a:r>
                        <a:rPr lang="fr"/>
                        <a:t>Dupont Laurent</a:t>
                      </a:r>
                      <a:endParaRPr/>
                    </a:p>
                  </a:txBody>
                  <a:tcPr marL="91425" marR="91425" marT="91425" marB="91425"/>
                </a:tc>
                <a:tc>
                  <a:txBody>
                    <a:bodyPr/>
                    <a:lstStyle/>
                    <a:p>
                      <a:pPr marL="0" lvl="0" indent="0" algn="l" rtl="0">
                        <a:spcBef>
                          <a:spcPts val="0"/>
                        </a:spcBef>
                        <a:spcAft>
                          <a:spcPts val="0"/>
                        </a:spcAft>
                        <a:buNone/>
                      </a:pPr>
                      <a:r>
                        <a:rPr lang="fr"/>
                        <a:t>Dupont Laurent Donald</a:t>
                      </a:r>
                      <a:endParaRPr/>
                    </a:p>
                  </a:txBody>
                  <a:tcPr marL="91425" marR="91425" marT="91425" marB="91425"/>
                </a:tc>
                <a:tc>
                  <a:txBody>
                    <a:bodyPr/>
                    <a:lstStyle/>
                    <a:p>
                      <a:pPr marL="0" lvl="0" indent="0" algn="l" rtl="0">
                        <a:spcBef>
                          <a:spcPts val="0"/>
                        </a:spcBef>
                        <a:spcAft>
                          <a:spcPts val="0"/>
                        </a:spcAft>
                        <a:buNone/>
                      </a:pPr>
                      <a:r>
                        <a:rPr lang="fr"/>
                        <a:t>France</a:t>
                      </a:r>
                      <a:endParaRPr/>
                    </a:p>
                  </a:txBody>
                  <a:tcPr marL="91425" marR="91425" marT="91425" marB="91425"/>
                </a:tc>
              </a:tr>
              <a:tr h="573350">
                <a:tc>
                  <a:txBody>
                    <a:bodyPr/>
                    <a:lstStyle/>
                    <a:p>
                      <a:pPr marL="0" lvl="0" indent="0" algn="l" rtl="0">
                        <a:spcBef>
                          <a:spcPts val="0"/>
                        </a:spcBef>
                        <a:spcAft>
                          <a:spcPts val="0"/>
                        </a:spcAft>
                        <a:buNone/>
                      </a:pPr>
                      <a:r>
                        <a:rPr lang="fr"/>
                        <a:t>265</a:t>
                      </a:r>
                      <a:endParaRPr/>
                    </a:p>
                  </a:txBody>
                  <a:tcPr marL="91425" marR="91425" marT="91425" marB="91425"/>
                </a:tc>
                <a:tc>
                  <a:txBody>
                    <a:bodyPr/>
                    <a:lstStyle/>
                    <a:p>
                      <a:pPr marL="0" lvl="0" indent="0" algn="l" rtl="0">
                        <a:spcBef>
                          <a:spcPts val="0"/>
                        </a:spcBef>
                        <a:spcAft>
                          <a:spcPts val="0"/>
                        </a:spcAft>
                        <a:buNone/>
                      </a:pPr>
                      <a:r>
                        <a:rPr lang="fr"/>
                        <a:t>Leclerc Pierre</a:t>
                      </a:r>
                      <a:endParaRPr/>
                    </a:p>
                  </a:txBody>
                  <a:tcPr marL="91425" marR="91425" marT="91425" marB="91425"/>
                </a:tc>
                <a:tc>
                  <a:txBody>
                    <a:bodyPr/>
                    <a:lstStyle/>
                    <a:p>
                      <a:pPr marL="0" lvl="0" indent="0" algn="l" rtl="0">
                        <a:spcBef>
                          <a:spcPts val="0"/>
                        </a:spcBef>
                        <a:spcAft>
                          <a:spcPts val="0"/>
                        </a:spcAft>
                        <a:buNone/>
                      </a:pPr>
                      <a:r>
                        <a:rPr lang="fr"/>
                        <a:t>Leclerc Pierre Thierry</a:t>
                      </a:r>
                      <a:endParaRPr/>
                    </a:p>
                  </a:txBody>
                  <a:tcPr marL="91425" marR="91425" marT="91425" marB="91425"/>
                </a:tc>
                <a:tc>
                  <a:txBody>
                    <a:bodyPr/>
                    <a:lstStyle/>
                    <a:p>
                      <a:pPr marL="0" lvl="0" indent="0" algn="l" rtl="0">
                        <a:spcBef>
                          <a:spcPts val="0"/>
                        </a:spcBef>
                        <a:spcAft>
                          <a:spcPts val="0"/>
                        </a:spcAft>
                        <a:buNone/>
                      </a:pPr>
                      <a:r>
                        <a:rPr lang="fr"/>
                        <a:t>Italie</a:t>
                      </a:r>
                      <a:endParaRPr/>
                    </a:p>
                  </a:txBody>
                  <a:tcPr marL="91425" marR="91425" marT="91425" marB="91425"/>
                </a:tc>
              </a:tr>
              <a:tr h="573350">
                <a:tc>
                  <a:txBody>
                    <a:bodyPr/>
                    <a:lstStyle/>
                    <a:p>
                      <a:pPr marL="0" lvl="0" indent="0" algn="l" rtl="0">
                        <a:spcBef>
                          <a:spcPts val="0"/>
                        </a:spcBef>
                        <a:spcAft>
                          <a:spcPts val="0"/>
                        </a:spcAft>
                        <a:buNone/>
                      </a:pPr>
                      <a:r>
                        <a:rPr lang="fr"/>
                        <a:t>1001</a:t>
                      </a:r>
                      <a:endParaRPr/>
                    </a:p>
                  </a:txBody>
                  <a:tcPr marL="91425" marR="91425" marT="91425" marB="91425"/>
                </a:tc>
                <a:tc>
                  <a:txBody>
                    <a:bodyPr/>
                    <a:lstStyle/>
                    <a:p>
                      <a:pPr marL="0" lvl="0" indent="0" algn="l" rtl="0">
                        <a:spcBef>
                          <a:spcPts val="0"/>
                        </a:spcBef>
                        <a:spcAft>
                          <a:spcPts val="0"/>
                        </a:spcAft>
                        <a:buNone/>
                      </a:pPr>
                      <a:r>
                        <a:rPr lang="fr"/>
                        <a:t>Mamouth Lisa</a:t>
                      </a:r>
                      <a:endParaRPr/>
                    </a:p>
                  </a:txBody>
                  <a:tcPr marL="91425" marR="91425" marT="91425" marB="91425"/>
                </a:tc>
                <a:tc>
                  <a:txBody>
                    <a:bodyPr/>
                    <a:lstStyle/>
                    <a:p>
                      <a:pPr marL="0" lvl="0" indent="0" algn="l" rtl="0">
                        <a:spcBef>
                          <a:spcPts val="0"/>
                        </a:spcBef>
                        <a:spcAft>
                          <a:spcPts val="0"/>
                        </a:spcAft>
                        <a:buNone/>
                      </a:pPr>
                      <a:r>
                        <a:rPr lang="fr"/>
                        <a:t>Mamouth Lisa Florence</a:t>
                      </a:r>
                      <a:endParaRPr/>
                    </a:p>
                  </a:txBody>
                  <a:tcPr marL="91425" marR="91425" marT="91425" marB="91425"/>
                </a:tc>
                <a:tc>
                  <a:txBody>
                    <a:bodyPr/>
                    <a:lstStyle/>
                    <a:p>
                      <a:pPr marL="0" lvl="0" indent="0" algn="l" rtl="0">
                        <a:spcBef>
                          <a:spcPts val="0"/>
                        </a:spcBef>
                        <a:spcAft>
                          <a:spcPts val="0"/>
                        </a:spcAft>
                        <a:buNone/>
                      </a:pPr>
                      <a:r>
                        <a:rPr lang="fr"/>
                        <a:t>Espagne</a:t>
                      </a:r>
                      <a:endParaRPr/>
                    </a:p>
                  </a:txBody>
                  <a:tcPr marL="91425" marR="91425" marT="91425" marB="91425"/>
                </a:tc>
              </a:tr>
            </a:tbl>
          </a:graphicData>
        </a:graphic>
      </p:graphicFrame>
      <p:sp>
        <p:nvSpPr>
          <p:cNvPr id="792" name="Google Shape;792;p123"/>
          <p:cNvSpPr txBox="1"/>
          <p:nvPr/>
        </p:nvSpPr>
        <p:spPr>
          <a:xfrm>
            <a:off x="5094550" y="763588"/>
            <a:ext cx="3992700" cy="25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SELECT Commandes.IdCommande, </a:t>
            </a:r>
            <a:r>
              <a:rPr lang="fr" sz="1800">
                <a:latin typeface="Proxima Nova"/>
                <a:ea typeface="Proxima Nova"/>
                <a:cs typeface="Proxima Nova"/>
                <a:sym typeface="Proxima Nova"/>
              </a:rPr>
              <a:t>Clients</a:t>
            </a:r>
            <a:r>
              <a:rPr lang="fr"/>
              <a:t>.NomClient, Commandes.DateCommande</a:t>
            </a:r>
            <a:br>
              <a:rPr lang="fr"/>
            </a:br>
            <a:r>
              <a:rPr lang="fr"/>
              <a:t>FROM Commandes</a:t>
            </a:r>
            <a:br>
              <a:rPr lang="fr"/>
            </a:br>
            <a:r>
              <a:rPr lang="fr"/>
              <a:t>INNER JOIN Clients</a:t>
            </a:r>
            <a:br>
              <a:rPr lang="fr"/>
            </a:br>
            <a:r>
              <a:rPr lang="fr"/>
              <a:t>ON Commandes.IdClient=Clients.IdClient;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2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LEFT JOIN</a:t>
            </a:r>
            <a:endParaRPr/>
          </a:p>
        </p:txBody>
      </p:sp>
      <p:sp>
        <p:nvSpPr>
          <p:cNvPr id="798" name="Google Shape;798;p124"/>
          <p:cNvSpPr txBox="1">
            <a:spLocks noGrp="1"/>
          </p:cNvSpPr>
          <p:nvPr>
            <p:ph type="body" idx="1"/>
          </p:nvPr>
        </p:nvSpPr>
        <p:spPr>
          <a:xfrm>
            <a:off x="121900" y="572700"/>
            <a:ext cx="8866200" cy="44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LEFT JOIN va retourner le même résultat que l’INNER JOIN, mais il rajoute en plus toutes les entrées de T1 même si aucune correspondance n’a été trouvée dans T2.</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799" name="Google Shape;799;p124"/>
          <p:cNvSpPr/>
          <p:nvPr/>
        </p:nvSpPr>
        <p:spPr>
          <a:xfrm>
            <a:off x="1695525" y="1869350"/>
            <a:ext cx="2256900" cy="222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7200"/>
              <a:t>  </a:t>
            </a:r>
            <a:r>
              <a:rPr lang="fr" sz="6000"/>
              <a:t>T2</a:t>
            </a:r>
            <a:endParaRPr sz="6000"/>
          </a:p>
        </p:txBody>
      </p:sp>
      <p:sp>
        <p:nvSpPr>
          <p:cNvPr id="800" name="Google Shape;800;p124"/>
          <p:cNvSpPr/>
          <p:nvPr/>
        </p:nvSpPr>
        <p:spPr>
          <a:xfrm>
            <a:off x="185800" y="1869350"/>
            <a:ext cx="2364000" cy="2229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6000"/>
              <a:t>T1</a:t>
            </a:r>
            <a:endParaRPr sz="6000"/>
          </a:p>
        </p:txBody>
      </p:sp>
      <p:sp>
        <p:nvSpPr>
          <p:cNvPr id="801" name="Google Shape;801;p124"/>
          <p:cNvSpPr txBox="1"/>
          <p:nvPr/>
        </p:nvSpPr>
        <p:spPr>
          <a:xfrm>
            <a:off x="4105400" y="1689525"/>
            <a:ext cx="4882800" cy="3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accent3"/>
                </a:solidFill>
              </a:rPr>
              <a:t>SELECT *</a:t>
            </a:r>
            <a:br>
              <a:rPr lang="fr" sz="1800">
                <a:solidFill>
                  <a:schemeClr val="accent3"/>
                </a:solidFill>
              </a:rPr>
            </a:br>
            <a:r>
              <a:rPr lang="fr" sz="1800">
                <a:solidFill>
                  <a:schemeClr val="accent3"/>
                </a:solidFill>
              </a:rPr>
              <a:t>FROM T1</a:t>
            </a:r>
            <a:br>
              <a:rPr lang="fr" sz="1800">
                <a:solidFill>
                  <a:schemeClr val="accent3"/>
                </a:solidFill>
              </a:rPr>
            </a:br>
            <a:r>
              <a:rPr lang="fr" sz="1800">
                <a:solidFill>
                  <a:schemeClr val="accent3"/>
                </a:solidFill>
              </a:rPr>
              <a:t>LEFT JOIN T2</a:t>
            </a:r>
            <a:br>
              <a:rPr lang="fr" sz="1800">
                <a:solidFill>
                  <a:schemeClr val="accent3"/>
                </a:solidFill>
              </a:rPr>
            </a:br>
            <a:r>
              <a:rPr lang="fr" sz="1800">
                <a:solidFill>
                  <a:schemeClr val="accent3"/>
                </a:solidFill>
              </a:rPr>
              <a:t>ON T1.auteur_id = T2.id</a:t>
            </a:r>
            <a:endParaRPr sz="1800">
              <a:solidFill>
                <a:schemeClr val="accent3"/>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12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LEFT JOIN</a:t>
            </a:r>
            <a:endParaRPr/>
          </a:p>
        </p:txBody>
      </p:sp>
      <p:sp>
        <p:nvSpPr>
          <p:cNvPr id="807" name="Google Shape;807;p125"/>
          <p:cNvSpPr txBox="1">
            <a:spLocks noGrp="1"/>
          </p:cNvSpPr>
          <p:nvPr>
            <p:ph type="body" idx="1"/>
          </p:nvPr>
        </p:nvSpPr>
        <p:spPr>
          <a:xfrm>
            <a:off x="121900" y="572700"/>
            <a:ext cx="8866200" cy="44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t>Exemple:</a:t>
            </a:r>
            <a:endParaRPr sz="1400"/>
          </a:p>
          <a:p>
            <a:pPr marL="0" lvl="0" indent="0" algn="l" rtl="0">
              <a:spcBef>
                <a:spcPts val="1600"/>
              </a:spcBef>
              <a:spcAft>
                <a:spcPts val="0"/>
              </a:spcAft>
              <a:buNone/>
            </a:pPr>
            <a:r>
              <a:rPr lang="fr" sz="1400"/>
              <a:t>Imaginons une application contenant des clients et des commandes pour chacun de ces clients. La base de données de cette application contient une table pour les clients et sauvegarde leurs commandes dans une seconde table. Les 2 tables sont reliées grâce à la colonne ClientID de la table des commandes. Cela permet d’associer une commande à un client.</a:t>
            </a:r>
            <a:endParaRPr sz="1400"/>
          </a:p>
          <a:p>
            <a:pPr marL="0" lvl="0" indent="0" algn="l" rtl="0">
              <a:spcBef>
                <a:spcPts val="1600"/>
              </a:spcBef>
              <a:spcAft>
                <a:spcPts val="0"/>
              </a:spcAft>
              <a:buNone/>
            </a:pPr>
            <a:r>
              <a:rPr lang="fr" sz="1400"/>
              <a:t>Clients(ClientID,ClientName, ContactName, Address,	Ville, PostalCode,	Pays)</a:t>
            </a:r>
            <a:endParaRPr sz="1400"/>
          </a:p>
          <a:p>
            <a:pPr marL="0" lvl="0" indent="0" algn="l" rtl="0">
              <a:spcBef>
                <a:spcPts val="1600"/>
              </a:spcBef>
              <a:spcAft>
                <a:spcPts val="0"/>
              </a:spcAft>
              <a:buNone/>
            </a:pPr>
            <a:r>
              <a:rPr lang="fr" sz="1400"/>
              <a:t>Commandes(CommandeID, ClientID,	EmployeeID,	CommandeDate,	ShipperID)</a:t>
            </a:r>
            <a:endParaRPr sz="1400"/>
          </a:p>
          <a:p>
            <a:pPr marL="0" lvl="0" indent="0" algn="l" rtl="0">
              <a:spcBef>
                <a:spcPts val="1600"/>
              </a:spcBef>
              <a:spcAft>
                <a:spcPts val="0"/>
              </a:spcAft>
              <a:buNone/>
            </a:pPr>
            <a:r>
              <a:rPr lang="fr" sz="1400"/>
              <a:t>Pour lister tous les clients avec leurs commandes et afficher également les clients qui n’ont pas effectués d’achats, il est possible d’utiliser la requête suivante:</a:t>
            </a:r>
            <a:endParaRPr sz="1400"/>
          </a:p>
          <a:p>
            <a:pPr marL="0" lvl="0" indent="0" algn="l" rtl="0">
              <a:spcBef>
                <a:spcPts val="1600"/>
              </a:spcBef>
              <a:spcAft>
                <a:spcPts val="1600"/>
              </a:spcAft>
              <a:buNone/>
            </a:pPr>
            <a:r>
              <a:rPr lang="fr" sz="1400" b="1"/>
              <a:t>SELECT Clients.ClientName, Commandes.CommandeID</a:t>
            </a:r>
            <a:br>
              <a:rPr lang="fr" sz="1400" b="1"/>
            </a:br>
            <a:r>
              <a:rPr lang="fr" sz="1400" b="1"/>
              <a:t>FROM Clients</a:t>
            </a:r>
            <a:br>
              <a:rPr lang="fr" sz="1400" b="1"/>
            </a:br>
            <a:r>
              <a:rPr lang="fr" sz="1400" b="1"/>
              <a:t>LEFT JOIN Commandes</a:t>
            </a:r>
            <a:br>
              <a:rPr lang="fr" sz="1400" b="1"/>
            </a:br>
            <a:r>
              <a:rPr lang="fr" sz="1400" b="1"/>
              <a:t>ON Clients.ClientID=Commandes.ClientID</a:t>
            </a:r>
            <a:br>
              <a:rPr lang="fr" sz="1400" b="1"/>
            </a:br>
            <a:r>
              <a:rPr lang="fr" sz="1400" b="1"/>
              <a:t>ORDER BY Clients.ClientName;</a:t>
            </a:r>
            <a:endParaRPr sz="1400"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2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RIGHT JOIN</a:t>
            </a:r>
            <a:endParaRPr/>
          </a:p>
        </p:txBody>
      </p:sp>
      <p:sp>
        <p:nvSpPr>
          <p:cNvPr id="813" name="Google Shape;813;p126"/>
          <p:cNvSpPr txBox="1">
            <a:spLocks noGrp="1"/>
          </p:cNvSpPr>
          <p:nvPr>
            <p:ph type="body" idx="1"/>
          </p:nvPr>
        </p:nvSpPr>
        <p:spPr>
          <a:xfrm>
            <a:off x="121900" y="572700"/>
            <a:ext cx="8866200" cy="44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RIGHT JOIN fait la même chose que LEFT JOIN, seulement </a:t>
            </a:r>
            <a:r>
              <a:rPr lang="fr" b="1"/>
              <a:t>elle retourne toute la table T2 au lieu de T1 </a:t>
            </a:r>
            <a:r>
              <a:rPr lang="fr"/>
              <a: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14" name="Google Shape;814;p126"/>
          <p:cNvSpPr/>
          <p:nvPr/>
        </p:nvSpPr>
        <p:spPr>
          <a:xfrm>
            <a:off x="1695525" y="1869350"/>
            <a:ext cx="2256900" cy="2229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7200"/>
              <a:t>  </a:t>
            </a:r>
            <a:r>
              <a:rPr lang="fr" sz="6000"/>
              <a:t>T2</a:t>
            </a:r>
            <a:endParaRPr sz="6000"/>
          </a:p>
        </p:txBody>
      </p:sp>
      <p:sp>
        <p:nvSpPr>
          <p:cNvPr id="815" name="Google Shape;815;p126"/>
          <p:cNvSpPr/>
          <p:nvPr/>
        </p:nvSpPr>
        <p:spPr>
          <a:xfrm>
            <a:off x="185800" y="1869350"/>
            <a:ext cx="2364000" cy="2229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6000"/>
              <a:t>T1</a:t>
            </a:r>
            <a:endParaRPr sz="6000"/>
          </a:p>
        </p:txBody>
      </p:sp>
      <p:sp>
        <p:nvSpPr>
          <p:cNvPr id="816" name="Google Shape;816;p126"/>
          <p:cNvSpPr txBox="1"/>
          <p:nvPr/>
        </p:nvSpPr>
        <p:spPr>
          <a:xfrm>
            <a:off x="4105400" y="1689525"/>
            <a:ext cx="4882800" cy="33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chemeClr val="accent3"/>
                </a:solidFill>
              </a:rPr>
              <a:t>SELECT *</a:t>
            </a:r>
            <a:br>
              <a:rPr lang="fr" sz="1800">
                <a:solidFill>
                  <a:schemeClr val="accent3"/>
                </a:solidFill>
              </a:rPr>
            </a:br>
            <a:r>
              <a:rPr lang="fr" sz="1800">
                <a:solidFill>
                  <a:schemeClr val="accent3"/>
                </a:solidFill>
              </a:rPr>
              <a:t>FROM T1</a:t>
            </a:r>
            <a:br>
              <a:rPr lang="fr" sz="1800">
                <a:solidFill>
                  <a:schemeClr val="accent3"/>
                </a:solidFill>
              </a:rPr>
            </a:br>
            <a:r>
              <a:rPr lang="fr" sz="1800">
                <a:solidFill>
                  <a:schemeClr val="accent3"/>
                </a:solidFill>
              </a:rPr>
              <a:t>RIGHT JOIN T2</a:t>
            </a:r>
            <a:br>
              <a:rPr lang="fr" sz="1800">
                <a:solidFill>
                  <a:schemeClr val="accent3"/>
                </a:solidFill>
              </a:rPr>
            </a:br>
            <a:r>
              <a:rPr lang="fr" sz="1800">
                <a:solidFill>
                  <a:schemeClr val="accent3"/>
                </a:solidFill>
              </a:rPr>
              <a:t>ON T1.auteur_id = T2.id</a:t>
            </a:r>
            <a:endParaRPr sz="1800">
              <a:solidFill>
                <a:schemeClr val="accent3"/>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27"/>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RIGHT JOIN</a:t>
            </a:r>
            <a:endParaRPr/>
          </a:p>
        </p:txBody>
      </p:sp>
      <p:sp>
        <p:nvSpPr>
          <p:cNvPr id="822" name="Google Shape;822;p127"/>
          <p:cNvSpPr txBox="1">
            <a:spLocks noGrp="1"/>
          </p:cNvSpPr>
          <p:nvPr>
            <p:ph type="body" idx="1"/>
          </p:nvPr>
        </p:nvSpPr>
        <p:spPr>
          <a:xfrm>
            <a:off x="138900" y="440600"/>
            <a:ext cx="8866200" cy="44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0"/>
              </a:spcAft>
              <a:buNone/>
            </a:pPr>
            <a:r>
              <a:rPr lang="fr"/>
              <a:t>Prenons l’exemple d’une base de données qui contient des employés et un historique de commandes de ces employés. Cette 2 tables sont reliées entre grâce à la colonne EmployeeID de la table des commandes. Cela permet de savoir à quel Employee est associé un achat.</a:t>
            </a:r>
            <a:endParaRPr/>
          </a:p>
          <a:p>
            <a:pPr marL="0" lvl="0" indent="0" algn="l" rtl="0">
              <a:spcBef>
                <a:spcPts val="1600"/>
              </a:spcBef>
              <a:spcAft>
                <a:spcPts val="0"/>
              </a:spcAft>
              <a:buNone/>
            </a:pPr>
            <a:r>
              <a:rPr lang="fr"/>
              <a:t>Employees(EmployeeID, LastName, FirstName, BirthDate, Photo,Notes)</a:t>
            </a:r>
            <a:endParaRPr/>
          </a:p>
          <a:p>
            <a:pPr marL="0" lvl="0" indent="0" algn="l" rtl="0">
              <a:spcBef>
                <a:spcPts val="1600"/>
              </a:spcBef>
              <a:spcAft>
                <a:spcPts val="0"/>
              </a:spcAft>
              <a:buNone/>
            </a:pPr>
            <a:r>
              <a:rPr lang="fr"/>
              <a:t>Commandes(CommandeID,	EmployeeID,	CommandesDate,	ShipperID)</a:t>
            </a:r>
            <a:endParaRPr/>
          </a:p>
          <a:p>
            <a:pPr marL="0" lvl="0" indent="0" algn="l" rtl="0">
              <a:spcBef>
                <a:spcPts val="1600"/>
              </a:spcBef>
              <a:spcAft>
                <a:spcPts val="1600"/>
              </a:spcAft>
              <a:buNone/>
            </a:pPr>
            <a:r>
              <a:rPr lang="fr" b="1"/>
              <a:t>SELECT Commandes.CommandeID, Employees.FirstName</a:t>
            </a:r>
            <a:br>
              <a:rPr lang="fr" b="1"/>
            </a:br>
            <a:r>
              <a:rPr lang="fr" b="1"/>
              <a:t>FROM Commandes</a:t>
            </a:r>
            <a:br>
              <a:rPr lang="fr" b="1"/>
            </a:br>
            <a:r>
              <a:rPr lang="fr" b="1"/>
              <a:t>RIGHT JOIN Employees</a:t>
            </a:r>
            <a:br>
              <a:rPr lang="fr" b="1"/>
            </a:br>
            <a:r>
              <a:rPr lang="fr" b="1"/>
              <a:t>ON Commandes.EmployeeID=Employees.EmployeeID</a:t>
            </a:r>
            <a:br>
              <a:rPr lang="fr" b="1"/>
            </a:br>
            <a:r>
              <a:rPr lang="fr" b="1"/>
              <a:t>ORDER BY Commandes.CommandeID;</a:t>
            </a:r>
            <a:endParaRPr b="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28"/>
          <p:cNvSpPr txBox="1">
            <a:spLocks noGrp="1"/>
          </p:cNvSpPr>
          <p:nvPr>
            <p:ph type="title"/>
          </p:nvPr>
        </p:nvSpPr>
        <p:spPr>
          <a:xfrm>
            <a:off x="3942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NATURAL JOIN</a:t>
            </a:r>
            <a:endParaRPr/>
          </a:p>
        </p:txBody>
      </p:sp>
      <p:sp>
        <p:nvSpPr>
          <p:cNvPr id="828" name="Google Shape;828;p128"/>
          <p:cNvSpPr txBox="1">
            <a:spLocks noGrp="1"/>
          </p:cNvSpPr>
          <p:nvPr>
            <p:ph type="body" idx="1"/>
          </p:nvPr>
        </p:nvSpPr>
        <p:spPr>
          <a:xfrm>
            <a:off x="136675" y="572700"/>
            <a:ext cx="8834100" cy="444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L'opérateur NATURAL JOIN permet d'éviter de préciser les colonnes concernées par la jointure.</a:t>
            </a:r>
            <a:br>
              <a:rPr lang="fr"/>
            </a:br>
            <a:r>
              <a:rPr lang="fr"/>
              <a:t>Dans ce cas, le compilateur SQL va rechercher dans les 2 tables, les colonnes dont le nom est identique. Bien entendu, le type de données doit être le même !</a:t>
            </a:r>
            <a:br>
              <a:rPr lang="fr"/>
            </a:br>
            <a:r>
              <a:rPr lang="fr" b="1"/>
              <a:t>NOTA :</a:t>
            </a:r>
            <a:r>
              <a:rPr lang="fr"/>
              <a:t> on veillera au niveau de la modélisation et notamment au niveau du MPD (Modèle Physique de Données) que les noms des colonnes de clefs en relation avec d'autres tables par l'intermédiaires des clefs étrangères soient strictement identiques.</a:t>
            </a:r>
            <a:br>
              <a:rPr lang="fr"/>
            </a:br>
            <a:r>
              <a:rPr lang="fr" b="1"/>
              <a:t>SELECT ...</a:t>
            </a:r>
            <a:br>
              <a:rPr lang="fr" b="1"/>
            </a:br>
            <a:r>
              <a:rPr lang="fr" b="1"/>
              <a:t>FROM   &lt;table gauche&gt;</a:t>
            </a:r>
            <a:br>
              <a:rPr lang="fr" b="1"/>
            </a:br>
            <a:r>
              <a:rPr lang="fr" b="1"/>
              <a:t>       NATURAL JOIN &lt;table droite&gt;</a:t>
            </a:r>
            <a:br>
              <a:rPr lang="fr" b="1"/>
            </a:br>
            <a:r>
              <a:rPr lang="fr" b="1"/>
              <a:t>               [USING &lt;noms de colonnes&gt;]</a:t>
            </a:r>
            <a:endParaRPr b="1"/>
          </a:p>
          <a:p>
            <a:pPr marL="0" lvl="0" indent="0" algn="l" rtl="0">
              <a:spcBef>
                <a:spcPts val="1600"/>
              </a:spcBef>
              <a:spcAft>
                <a:spcPts val="1600"/>
              </a:spcAft>
              <a:buNone/>
            </a:pPr>
            <a:r>
              <a:rPr lang="fr"/>
              <a:t>La partie optionnelle USING permet de restreindre les colonnes concernées, lorsque plusieurs colonnes servent à définir la jointure naturelle.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2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CROSS JOIN</a:t>
            </a:r>
            <a:endParaRPr/>
          </a:p>
        </p:txBody>
      </p:sp>
      <p:sp>
        <p:nvSpPr>
          <p:cNvPr id="834" name="Google Shape;834;p129"/>
          <p:cNvSpPr txBox="1">
            <a:spLocks noGrp="1"/>
          </p:cNvSpPr>
          <p:nvPr>
            <p:ph type="body" idx="1"/>
          </p:nvPr>
        </p:nvSpPr>
        <p:spPr>
          <a:xfrm>
            <a:off x="121900" y="572700"/>
            <a:ext cx="8884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Une jointure croisée qui ne possède pas de clause WHERE permet d'obtenir le produit cartésien des tables impliquées dans la jointure. La taille de l'ensemble de résultats d'un produit cartésien correspond au nombre de lignes de la première table, multiplié par le nombre de lignes de la seconde table.</a:t>
            </a:r>
            <a:endParaRPr/>
          </a:p>
          <a:p>
            <a:pPr marL="0" lvl="0" indent="0" algn="l" rtl="0">
              <a:spcBef>
                <a:spcPts val="1600"/>
              </a:spcBef>
              <a:spcAft>
                <a:spcPts val="0"/>
              </a:spcAft>
              <a:buNone/>
            </a:pPr>
            <a:r>
              <a:rPr lang="fr"/>
              <a:t>Synthaxe</a:t>
            </a:r>
            <a:endParaRPr/>
          </a:p>
          <a:p>
            <a:pPr marL="0" lvl="0" indent="0" algn="l" rtl="0">
              <a:spcBef>
                <a:spcPts val="1600"/>
              </a:spcBef>
              <a:spcAft>
                <a:spcPts val="1600"/>
              </a:spcAft>
              <a:buNone/>
            </a:pPr>
            <a:r>
              <a:rPr lang="fr" b="1"/>
              <a:t>SELECT * FROM [TABLE 1] CROSS JOIN [TABLE 2]</a:t>
            </a:r>
            <a:br>
              <a:rPr lang="fr" b="1"/>
            </a:br>
            <a:r>
              <a:rPr lang="fr"/>
              <a:t>Ou</a:t>
            </a:r>
            <a:br>
              <a:rPr lang="fr"/>
            </a:br>
            <a:r>
              <a:rPr lang="fr" b="1"/>
              <a:t>SELECT * FROM [TABLE 1], [TABLE 2]</a:t>
            </a:r>
            <a:endParaRPr b="1"/>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CROSS JOIN</a:t>
            </a:r>
            <a:endParaRPr/>
          </a:p>
        </p:txBody>
      </p:sp>
      <p:sp>
        <p:nvSpPr>
          <p:cNvPr id="840" name="Google Shape;840;p130"/>
          <p:cNvSpPr txBox="1">
            <a:spLocks noGrp="1"/>
          </p:cNvSpPr>
          <p:nvPr>
            <p:ph type="body" idx="1"/>
          </p:nvPr>
        </p:nvSpPr>
        <p:spPr>
          <a:xfrm>
            <a:off x="121900" y="572700"/>
            <a:ext cx="8884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b="1"/>
          </a:p>
        </p:txBody>
      </p:sp>
      <p:pic>
        <p:nvPicPr>
          <p:cNvPr id="841" name="Google Shape;841;p130"/>
          <p:cNvPicPr preferRelativeResize="0"/>
          <p:nvPr/>
        </p:nvPicPr>
        <p:blipFill>
          <a:blip r:embed="rId3">
            <a:alphaModFix/>
          </a:blip>
          <a:stretch>
            <a:fillRect/>
          </a:stretch>
        </p:blipFill>
        <p:spPr>
          <a:xfrm>
            <a:off x="121900" y="585775"/>
            <a:ext cx="3924300" cy="3971925"/>
          </a:xfrm>
          <a:prstGeom prst="rect">
            <a:avLst/>
          </a:prstGeom>
          <a:noFill/>
          <a:ln>
            <a:noFill/>
          </a:ln>
        </p:spPr>
      </p:pic>
      <p:sp>
        <p:nvSpPr>
          <p:cNvPr id="842" name="Google Shape;842;p130"/>
          <p:cNvSpPr txBox="1"/>
          <p:nvPr/>
        </p:nvSpPr>
        <p:spPr>
          <a:xfrm>
            <a:off x="3823550" y="572700"/>
            <a:ext cx="51825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SELECT* FROM GameScores CROSS JOIN Departments</a:t>
            </a:r>
            <a:endParaRPr/>
          </a:p>
        </p:txBody>
      </p:sp>
      <p:pic>
        <p:nvPicPr>
          <p:cNvPr id="843" name="Google Shape;843;p130"/>
          <p:cNvPicPr preferRelativeResize="0"/>
          <p:nvPr/>
        </p:nvPicPr>
        <p:blipFill rotWithShape="1">
          <a:blip r:embed="rId4">
            <a:alphaModFix/>
          </a:blip>
          <a:srcRect l="2742" t="3304" r="2997" b="2284"/>
          <a:stretch/>
        </p:blipFill>
        <p:spPr>
          <a:xfrm>
            <a:off x="3789138" y="969738"/>
            <a:ext cx="5251326" cy="36498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1"/>
          <p:cNvSpPr txBox="1">
            <a:spLocks noGrp="1"/>
          </p:cNvSpPr>
          <p:nvPr>
            <p:ph type="title"/>
          </p:nvPr>
        </p:nvSpPr>
        <p:spPr>
          <a:xfrm>
            <a:off x="361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UNION</a:t>
            </a:r>
            <a:endParaRPr/>
          </a:p>
        </p:txBody>
      </p:sp>
      <p:sp>
        <p:nvSpPr>
          <p:cNvPr id="849" name="Google Shape;849;p131"/>
          <p:cNvSpPr txBox="1">
            <a:spLocks noGrp="1"/>
          </p:cNvSpPr>
          <p:nvPr>
            <p:ph type="body" idx="1"/>
          </p:nvPr>
        </p:nvSpPr>
        <p:spPr>
          <a:xfrm>
            <a:off x="136675" y="572700"/>
            <a:ext cx="8883600" cy="432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L’objectif de la commande UNION de SQL est de combiner ensemble les résultats de deux requêtes. La commande UNION is est un peu similaire à Jointure du fait qu’elles sont utilisées pour mettre en liaison des informations provenant de plusieurs tables. Une restriction de UNION est que toutes les colonnes correspondantes doivent inclure le même type de données. Aussi, lors de l’utilisation de UNION, seules les valeurs distinctes sont sélectionnées (similaire à SELECT DISTINCT).</a:t>
            </a:r>
            <a:br>
              <a:rPr lang="fr"/>
            </a:br>
            <a:r>
              <a:rPr lang="fr"/>
              <a:t/>
            </a:r>
            <a:br>
              <a:rPr lang="fr"/>
            </a:br>
            <a:r>
              <a:rPr lang="fr"/>
              <a:t>La syntaxe est comme suit :</a:t>
            </a:r>
            <a:br>
              <a:rPr lang="fr"/>
            </a:br>
            <a:r>
              <a:rPr lang="fr"/>
              <a:t/>
            </a:r>
            <a:br>
              <a:rPr lang="fr"/>
            </a:br>
            <a:r>
              <a:rPr lang="fr" b="1"/>
              <a:t>[instructions SQL 1]</a:t>
            </a:r>
            <a:br>
              <a:rPr lang="fr" b="1"/>
            </a:br>
            <a:r>
              <a:rPr lang="fr" b="1"/>
              <a:t>UNION</a:t>
            </a:r>
            <a:br>
              <a:rPr lang="fr" b="1"/>
            </a:br>
            <a:r>
              <a:rPr lang="fr" b="1"/>
              <a:t>[instructions SQL 2];</a:t>
            </a:r>
            <a:endParaRPr b="1"/>
          </a:p>
        </p:txBody>
      </p:sp>
      <p:sp>
        <p:nvSpPr>
          <p:cNvPr id="850" name="Google Shape;850;p131"/>
          <p:cNvSpPr/>
          <p:nvPr/>
        </p:nvSpPr>
        <p:spPr>
          <a:xfrm>
            <a:off x="3306575" y="2664900"/>
            <a:ext cx="2364000" cy="2229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7200"/>
              <a:t>A</a:t>
            </a:r>
            <a:endParaRPr sz="7200"/>
          </a:p>
        </p:txBody>
      </p:sp>
      <p:sp>
        <p:nvSpPr>
          <p:cNvPr id="851" name="Google Shape;851;p131"/>
          <p:cNvSpPr/>
          <p:nvPr/>
        </p:nvSpPr>
        <p:spPr>
          <a:xfrm>
            <a:off x="4832800" y="2664900"/>
            <a:ext cx="2256900" cy="22299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sz="7200"/>
              <a:t>  B</a:t>
            </a:r>
            <a:endParaRPr sz="7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31" name="Google Shape;131;p24"/>
          <p:cNvSpPr txBox="1">
            <a:spLocks noGrp="1"/>
          </p:cNvSpPr>
          <p:nvPr>
            <p:ph type="body" idx="1"/>
          </p:nvPr>
        </p:nvSpPr>
        <p:spPr>
          <a:xfrm>
            <a:off x="311700" y="519600"/>
            <a:ext cx="8520600" cy="441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a:t>Voici une courte liste des autres autorisations courantes pouvant être utilisées par les utilisateurs.</a:t>
            </a:r>
            <a:br>
              <a:rPr lang="fr" sz="1600"/>
            </a:br>
            <a:r>
              <a:rPr lang="fr" sz="1600"/>
              <a:t/>
            </a:r>
            <a:br>
              <a:rPr lang="fr" sz="1600"/>
            </a:br>
            <a:r>
              <a:rPr lang="fr" sz="1600" b="1"/>
              <a:t>ALL PRIVILEGES</a:t>
            </a:r>
            <a:r>
              <a:rPr lang="fr" sz="1600"/>
              <a:t> - comme nous l'avons vu précédemment, cela permettrait à un utilisateur de MySQL d'avoir un accès complet à une base de données désignée (ou, si aucune base de données n'est sélectionnée, un accès global sur l'ensemble du système).</a:t>
            </a:r>
            <a:br>
              <a:rPr lang="fr" sz="1600"/>
            </a:br>
            <a:r>
              <a:rPr lang="fr" sz="1600" b="1"/>
              <a:t>CREATE</a:t>
            </a:r>
            <a:r>
              <a:rPr lang="fr" sz="1600"/>
              <a:t>- leur permet de créer de nouvelles tables ou bases de données</a:t>
            </a:r>
            <a:br>
              <a:rPr lang="fr" sz="1600"/>
            </a:br>
            <a:r>
              <a:rPr lang="fr" sz="1600" b="1"/>
              <a:t>DROP</a:t>
            </a:r>
            <a:r>
              <a:rPr lang="fr" sz="1600"/>
              <a:t>- leur permet de supprimer des tables ou des bases de données</a:t>
            </a:r>
            <a:br>
              <a:rPr lang="fr" sz="1600"/>
            </a:br>
            <a:r>
              <a:rPr lang="fr" sz="1600" b="1"/>
              <a:t>DELETE</a:t>
            </a:r>
            <a:r>
              <a:rPr lang="fr" sz="1600"/>
              <a:t>- leur permet de supprimer des lignes des tables</a:t>
            </a:r>
            <a:br>
              <a:rPr lang="fr" sz="1600"/>
            </a:br>
            <a:r>
              <a:rPr lang="fr" sz="1600" b="1"/>
              <a:t>INSERT- </a:t>
            </a:r>
            <a:r>
              <a:rPr lang="fr" sz="1600"/>
              <a:t>leur permet d'insérer des lignes dans des tableaux</a:t>
            </a:r>
            <a:br>
              <a:rPr lang="fr" sz="1600"/>
            </a:br>
            <a:r>
              <a:rPr lang="fr" sz="1600" b="1"/>
              <a:t>SELECT- </a:t>
            </a:r>
            <a:r>
              <a:rPr lang="fr" sz="1600"/>
              <a:t>leur permet d'utiliser la SELECTcommande pour parcourir des bases de données</a:t>
            </a:r>
            <a:br>
              <a:rPr lang="fr" sz="1600"/>
            </a:br>
            <a:r>
              <a:rPr lang="fr" sz="1600" b="1"/>
              <a:t>UPDATE- </a:t>
            </a:r>
            <a:r>
              <a:rPr lang="fr" sz="1600"/>
              <a:t>leur permettre de mettre à jour les lignes de la table</a:t>
            </a:r>
            <a:br>
              <a:rPr lang="fr" sz="1600"/>
            </a:br>
            <a:r>
              <a:rPr lang="fr" sz="1600" b="1"/>
              <a:t>GRANT OPTION</a:t>
            </a:r>
            <a:r>
              <a:rPr lang="fr" sz="1600"/>
              <a:t>- leur permet d'accorder ou de supprimer les privilèges d'autres utilisateurs.</a:t>
            </a: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32"/>
          <p:cNvSpPr txBox="1">
            <a:spLocks noGrp="1"/>
          </p:cNvSpPr>
          <p:nvPr>
            <p:ph type="title"/>
          </p:nvPr>
        </p:nvSpPr>
        <p:spPr>
          <a:xfrm>
            <a:off x="361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UNION</a:t>
            </a:r>
            <a:endParaRPr/>
          </a:p>
        </p:txBody>
      </p:sp>
      <p:sp>
        <p:nvSpPr>
          <p:cNvPr id="857" name="Google Shape;857;p132"/>
          <p:cNvSpPr txBox="1">
            <a:spLocks noGrp="1"/>
          </p:cNvSpPr>
          <p:nvPr>
            <p:ph type="body" idx="1"/>
          </p:nvPr>
        </p:nvSpPr>
        <p:spPr>
          <a:xfrm>
            <a:off x="130200" y="410700"/>
            <a:ext cx="8883600" cy="43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0"/>
              </a:spcAft>
              <a:buNone/>
            </a:pPr>
            <a:r>
              <a:rPr lang="fr"/>
              <a:t>               Table: Infos_Magasins                                           Table: Carrefour_Drive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858" name="Google Shape;858;p132"/>
          <p:cNvGraphicFramePr/>
          <p:nvPr/>
        </p:nvGraphicFramePr>
        <p:xfrm>
          <a:off x="130200" y="1394475"/>
          <a:ext cx="3000000" cy="3000000"/>
        </p:xfrm>
        <a:graphic>
          <a:graphicData uri="http://schemas.openxmlformats.org/drawingml/2006/table">
            <a:tbl>
              <a:tblPr>
                <a:noFill/>
                <a:tableStyleId>{042FDFE5-54F3-46D4-8120-39CBE93FA19F}</a:tableStyleId>
              </a:tblPr>
              <a:tblGrid>
                <a:gridCol w="1482900"/>
                <a:gridCol w="1482900"/>
                <a:gridCol w="1245425"/>
              </a:tblGrid>
              <a:tr h="381000">
                <a:tc>
                  <a:txBody>
                    <a:bodyPr/>
                    <a:lstStyle/>
                    <a:p>
                      <a:pPr marL="0" lvl="0" indent="0" algn="l" rtl="0">
                        <a:spcBef>
                          <a:spcPts val="0"/>
                        </a:spcBef>
                        <a:spcAft>
                          <a:spcPts val="0"/>
                        </a:spcAft>
                        <a:buNone/>
                      </a:pPr>
                      <a:r>
                        <a:rPr lang="fr" b="1"/>
                        <a:t>NomMagasins</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c>
                  <a:txBody>
                    <a:bodyPr/>
                    <a:lstStyle/>
                    <a:p>
                      <a:pPr marL="0" lvl="0" indent="0" algn="l" rtl="0">
                        <a:spcBef>
                          <a:spcPts val="0"/>
                        </a:spcBef>
                        <a:spcAft>
                          <a:spcPts val="0"/>
                        </a:spcAft>
                        <a:buNone/>
                      </a:pPr>
                      <a:r>
                        <a:rPr lang="fr" b="1"/>
                        <a:t>DatesVentes</a:t>
                      </a:r>
                      <a:endParaRPr b="1"/>
                    </a:p>
                  </a:txBody>
                  <a:tcPr marL="91425" marR="91425" marT="91425" marB="91425"/>
                </a:tc>
              </a:tr>
              <a:tr h="381000">
                <a:tc>
                  <a:txBody>
                    <a:bodyPr/>
                    <a:lstStyle/>
                    <a:p>
                      <a:pPr marL="0" lvl="0" indent="0" algn="l" rtl="0">
                        <a:spcBef>
                          <a:spcPts val="0"/>
                        </a:spcBef>
                        <a:spcAft>
                          <a:spcPts val="0"/>
                        </a:spcAft>
                        <a:buNone/>
                      </a:pPr>
                      <a:r>
                        <a:rPr lang="fr"/>
                        <a:t>Carrefour Rouen</a:t>
                      </a:r>
                      <a:endParaRPr/>
                    </a:p>
                  </a:txBody>
                  <a:tcPr marL="91425" marR="91425" marT="91425" marB="91425"/>
                </a:tc>
                <a:tc>
                  <a:txBody>
                    <a:bodyPr/>
                    <a:lstStyle/>
                    <a:p>
                      <a:pPr marL="0" lvl="0" indent="0" algn="l" rtl="0">
                        <a:spcBef>
                          <a:spcPts val="0"/>
                        </a:spcBef>
                        <a:spcAft>
                          <a:spcPts val="0"/>
                        </a:spcAft>
                        <a:buNone/>
                      </a:pPr>
                      <a:r>
                        <a:rPr lang="fr"/>
                        <a:t>15 000</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Carrefour Barentin</a:t>
                      </a:r>
                      <a:endParaRPr/>
                    </a:p>
                  </a:txBody>
                  <a:tcPr marL="91425" marR="91425" marT="91425" marB="91425"/>
                </a:tc>
                <a:tc>
                  <a:txBody>
                    <a:bodyPr/>
                    <a:lstStyle/>
                    <a:p>
                      <a:pPr marL="0" lvl="0" indent="0" algn="l" rtl="0">
                        <a:spcBef>
                          <a:spcPts val="0"/>
                        </a:spcBef>
                        <a:spcAft>
                          <a:spcPts val="0"/>
                        </a:spcAft>
                        <a:buNone/>
                      </a:pPr>
                      <a:r>
                        <a:rPr lang="fr"/>
                        <a:t>10 000</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Carrefour Mont St Aignan</a:t>
                      </a:r>
                      <a:endParaRPr/>
                    </a:p>
                  </a:txBody>
                  <a:tcPr marL="91425" marR="91425" marT="91425" marB="91425"/>
                </a:tc>
                <a:tc>
                  <a:txBody>
                    <a:bodyPr/>
                    <a:lstStyle/>
                    <a:p>
                      <a:pPr marL="0" lvl="0" indent="0" algn="l" rtl="0">
                        <a:spcBef>
                          <a:spcPts val="0"/>
                        </a:spcBef>
                        <a:spcAft>
                          <a:spcPts val="0"/>
                        </a:spcAft>
                        <a:buNone/>
                      </a:pPr>
                      <a:r>
                        <a:rPr lang="fr"/>
                        <a:t>9 000</a:t>
                      </a:r>
                      <a:endParaRPr/>
                    </a:p>
                  </a:txBody>
                  <a:tcPr marL="91425" marR="91425" marT="91425" marB="91425"/>
                </a:tc>
                <a:tc>
                  <a:txBody>
                    <a:bodyPr/>
                    <a:lstStyle/>
                    <a:p>
                      <a:pPr marL="0" lvl="0" indent="0" algn="l" rtl="0">
                        <a:spcBef>
                          <a:spcPts val="0"/>
                        </a:spcBef>
                        <a:spcAft>
                          <a:spcPts val="0"/>
                        </a:spcAft>
                        <a:buNone/>
                      </a:pPr>
                      <a:r>
                        <a:rPr lang="fr"/>
                        <a:t>13-02-2017</a:t>
                      </a:r>
                      <a:endParaRPr/>
                    </a:p>
                  </a:txBody>
                  <a:tcPr marL="91425" marR="91425" marT="91425" marB="91425"/>
                </a:tc>
              </a:tr>
              <a:tr h="381000">
                <a:tc>
                  <a:txBody>
                    <a:bodyPr/>
                    <a:lstStyle/>
                    <a:p>
                      <a:pPr marL="0" lvl="0" indent="0" algn="l" rtl="0">
                        <a:spcBef>
                          <a:spcPts val="0"/>
                        </a:spcBef>
                        <a:spcAft>
                          <a:spcPts val="0"/>
                        </a:spcAft>
                        <a:buNone/>
                      </a:pPr>
                      <a:r>
                        <a:rPr lang="fr"/>
                        <a:t>Carrefour Evreux</a:t>
                      </a:r>
                      <a:endParaRPr/>
                    </a:p>
                  </a:txBody>
                  <a:tcPr marL="91425" marR="91425" marT="91425" marB="91425"/>
                </a:tc>
                <a:tc>
                  <a:txBody>
                    <a:bodyPr/>
                    <a:lstStyle/>
                    <a:p>
                      <a:pPr marL="0" lvl="0" indent="0" algn="l" rtl="0">
                        <a:spcBef>
                          <a:spcPts val="0"/>
                        </a:spcBef>
                        <a:spcAft>
                          <a:spcPts val="0"/>
                        </a:spcAft>
                        <a:buNone/>
                      </a:pPr>
                      <a:r>
                        <a:rPr lang="fr"/>
                        <a:t>11 000</a:t>
                      </a:r>
                      <a:endParaRPr/>
                    </a:p>
                  </a:txBody>
                  <a:tcPr marL="91425" marR="91425" marT="91425" marB="91425"/>
                </a:tc>
                <a:tc>
                  <a:txBody>
                    <a:bodyPr/>
                    <a:lstStyle/>
                    <a:p>
                      <a:pPr marL="0" lvl="0" indent="0" algn="l" rtl="0">
                        <a:spcBef>
                          <a:spcPts val="0"/>
                        </a:spcBef>
                        <a:spcAft>
                          <a:spcPts val="0"/>
                        </a:spcAft>
                        <a:buNone/>
                      </a:pPr>
                      <a:r>
                        <a:rPr lang="fr"/>
                        <a:t>20-02-2017</a:t>
                      </a:r>
                      <a:endParaRPr/>
                    </a:p>
                  </a:txBody>
                  <a:tcPr marL="91425" marR="91425" marT="91425" marB="91425"/>
                </a:tc>
              </a:tr>
            </a:tbl>
          </a:graphicData>
        </a:graphic>
      </p:graphicFrame>
      <p:graphicFrame>
        <p:nvGraphicFramePr>
          <p:cNvPr id="859" name="Google Shape;859;p132"/>
          <p:cNvGraphicFramePr/>
          <p:nvPr/>
        </p:nvGraphicFramePr>
        <p:xfrm>
          <a:off x="5000750" y="1457375"/>
          <a:ext cx="3000000" cy="3000000"/>
        </p:xfrm>
        <a:graphic>
          <a:graphicData uri="http://schemas.openxmlformats.org/drawingml/2006/table">
            <a:tbl>
              <a:tblPr>
                <a:noFill/>
                <a:tableStyleId>{042FDFE5-54F3-46D4-8120-39CBE93FA19F}</a:tableStyleId>
              </a:tblPr>
              <a:tblGrid>
                <a:gridCol w="1526100"/>
                <a:gridCol w="1526100"/>
              </a:tblGrid>
              <a:tr h="381000">
                <a:tc>
                  <a:txBody>
                    <a:bodyPr/>
                    <a:lstStyle/>
                    <a:p>
                      <a:pPr marL="0" lvl="0" indent="0" algn="l" rtl="0">
                        <a:spcBef>
                          <a:spcPts val="0"/>
                        </a:spcBef>
                        <a:spcAft>
                          <a:spcPts val="0"/>
                        </a:spcAft>
                        <a:buNone/>
                      </a:pPr>
                      <a:r>
                        <a:rPr lang="fr" b="1"/>
                        <a:t>DatesVentes</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r>
              <a:tr h="381000">
                <a:tc>
                  <a:txBody>
                    <a:bodyPr/>
                    <a:lstStyle/>
                    <a:p>
                      <a:pPr marL="0" lvl="0" indent="0" algn="l" rtl="0">
                        <a:spcBef>
                          <a:spcPts val="0"/>
                        </a:spcBef>
                        <a:spcAft>
                          <a:spcPts val="0"/>
                        </a:spcAft>
                        <a:buNone/>
                      </a:pPr>
                      <a:r>
                        <a:rPr lang="fr"/>
                        <a:t>11-02-2017</a:t>
                      </a:r>
                      <a:endParaRPr/>
                    </a:p>
                  </a:txBody>
                  <a:tcPr marL="91425" marR="91425" marT="91425" marB="91425"/>
                </a:tc>
                <a:tc>
                  <a:txBody>
                    <a:bodyPr/>
                    <a:lstStyle/>
                    <a:p>
                      <a:pPr marL="0" lvl="0" indent="0" algn="l" rtl="0">
                        <a:spcBef>
                          <a:spcPts val="0"/>
                        </a:spcBef>
                        <a:spcAft>
                          <a:spcPts val="0"/>
                        </a:spcAft>
                        <a:buNone/>
                      </a:pPr>
                      <a:r>
                        <a:rPr lang="fr"/>
                        <a:t>20 000</a:t>
                      </a:r>
                      <a:endParaRPr/>
                    </a:p>
                  </a:txBody>
                  <a:tcPr marL="91425" marR="91425" marT="91425" marB="91425"/>
                </a:tc>
              </a:tr>
              <a:tr h="381000">
                <a:tc>
                  <a:txBody>
                    <a:bodyPr/>
                    <a:lstStyle/>
                    <a:p>
                      <a:pPr marL="0" lvl="0" indent="0" algn="l" rtl="0">
                        <a:spcBef>
                          <a:spcPts val="0"/>
                        </a:spcBef>
                        <a:spcAft>
                          <a:spcPts val="0"/>
                        </a:spcAft>
                        <a:buNone/>
                      </a:pPr>
                      <a:r>
                        <a:rPr lang="fr"/>
                        <a:t>14-02-2017</a:t>
                      </a:r>
                      <a:endParaRPr/>
                    </a:p>
                  </a:txBody>
                  <a:tcPr marL="91425" marR="91425" marT="91425" marB="91425"/>
                </a:tc>
                <a:tc>
                  <a:txBody>
                    <a:bodyPr/>
                    <a:lstStyle/>
                    <a:p>
                      <a:pPr marL="0" lvl="0" indent="0" algn="l" rtl="0">
                        <a:spcBef>
                          <a:spcPts val="0"/>
                        </a:spcBef>
                        <a:spcAft>
                          <a:spcPts val="0"/>
                        </a:spcAft>
                        <a:buNone/>
                      </a:pPr>
                      <a:r>
                        <a:rPr lang="fr"/>
                        <a:t>15 000</a:t>
                      </a:r>
                      <a:endParaRPr/>
                    </a:p>
                  </a:txBody>
                  <a:tcPr marL="91425" marR="91425" marT="91425" marB="91425"/>
                </a:tc>
              </a:tr>
              <a:tr h="381000">
                <a:tc>
                  <a:txBody>
                    <a:bodyPr/>
                    <a:lstStyle/>
                    <a:p>
                      <a:pPr marL="0" lvl="0" indent="0" algn="l" rtl="0">
                        <a:spcBef>
                          <a:spcPts val="0"/>
                        </a:spcBef>
                        <a:spcAft>
                          <a:spcPts val="0"/>
                        </a:spcAft>
                        <a:buNone/>
                      </a:pPr>
                      <a:r>
                        <a:rPr lang="fr"/>
                        <a:t>16-02-2017</a:t>
                      </a:r>
                      <a:endParaRPr/>
                    </a:p>
                  </a:txBody>
                  <a:tcPr marL="91425" marR="91425" marT="91425" marB="91425"/>
                </a:tc>
                <a:tc>
                  <a:txBody>
                    <a:bodyPr/>
                    <a:lstStyle/>
                    <a:p>
                      <a:pPr marL="0" lvl="0" indent="0" algn="l" rtl="0">
                        <a:spcBef>
                          <a:spcPts val="0"/>
                        </a:spcBef>
                        <a:spcAft>
                          <a:spcPts val="0"/>
                        </a:spcAft>
                        <a:buNone/>
                      </a:pPr>
                      <a:r>
                        <a:rPr lang="fr"/>
                        <a:t>17 000</a:t>
                      </a:r>
                      <a:endParaRPr/>
                    </a:p>
                  </a:txBody>
                  <a:tcPr marL="91425" marR="91425" marT="91425" marB="91425"/>
                </a:tc>
              </a:tr>
              <a:tr h="381000">
                <a:tc>
                  <a:txBody>
                    <a:bodyPr/>
                    <a:lstStyle/>
                    <a:p>
                      <a:pPr marL="0" lvl="0" indent="0" algn="l" rtl="0">
                        <a:spcBef>
                          <a:spcPts val="0"/>
                        </a:spcBef>
                        <a:spcAft>
                          <a:spcPts val="0"/>
                        </a:spcAft>
                        <a:buNone/>
                      </a:pPr>
                      <a:r>
                        <a:rPr lang="fr"/>
                        <a:t>17-02-2017</a:t>
                      </a:r>
                      <a:endParaRPr/>
                    </a:p>
                  </a:txBody>
                  <a:tcPr marL="91425" marR="91425" marT="91425" marB="91425"/>
                </a:tc>
                <a:tc>
                  <a:txBody>
                    <a:bodyPr/>
                    <a:lstStyle/>
                    <a:p>
                      <a:pPr marL="0" lvl="0" indent="0" algn="l" rtl="0">
                        <a:spcBef>
                          <a:spcPts val="0"/>
                        </a:spcBef>
                        <a:spcAft>
                          <a:spcPts val="0"/>
                        </a:spcAft>
                        <a:buNone/>
                      </a:pPr>
                      <a:r>
                        <a:rPr lang="fr"/>
                        <a:t>16 000</a:t>
                      </a:r>
                      <a:endParaRPr/>
                    </a:p>
                  </a:txBody>
                  <a:tcPr marL="91425" marR="91425" marT="91425" marB="91425"/>
                </a:tc>
              </a:tr>
            </a:tbl>
          </a:graphicData>
        </a:graphic>
      </p:graphicFrame>
      <p:sp>
        <p:nvSpPr>
          <p:cNvPr id="860" name="Google Shape;860;p132"/>
          <p:cNvSpPr txBox="1"/>
          <p:nvPr/>
        </p:nvSpPr>
        <p:spPr>
          <a:xfrm>
            <a:off x="4705875" y="3784700"/>
            <a:ext cx="4176000" cy="12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SELECT DatesVentes FROM Infos_Magasins</a:t>
            </a:r>
            <a:br>
              <a:rPr lang="fr" b="1"/>
            </a:br>
            <a:r>
              <a:rPr lang="fr" b="1"/>
              <a:t>UNION</a:t>
            </a:r>
            <a:br>
              <a:rPr lang="fr" b="1"/>
            </a:br>
            <a:r>
              <a:rPr lang="fr" b="1"/>
              <a:t>SELECT DatesVentes FROM Carrefour_Drive;</a:t>
            </a:r>
            <a:endParaRPr b="1"/>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33"/>
          <p:cNvSpPr txBox="1">
            <a:spLocks noGrp="1"/>
          </p:cNvSpPr>
          <p:nvPr>
            <p:ph type="title"/>
          </p:nvPr>
        </p:nvSpPr>
        <p:spPr>
          <a:xfrm>
            <a:off x="361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UNION</a:t>
            </a:r>
            <a:endParaRPr/>
          </a:p>
        </p:txBody>
      </p:sp>
      <p:sp>
        <p:nvSpPr>
          <p:cNvPr id="866" name="Google Shape;866;p133"/>
          <p:cNvSpPr txBox="1">
            <a:spLocks noGrp="1"/>
          </p:cNvSpPr>
          <p:nvPr>
            <p:ph type="body" idx="1"/>
          </p:nvPr>
        </p:nvSpPr>
        <p:spPr>
          <a:xfrm>
            <a:off x="130200" y="410700"/>
            <a:ext cx="8883600" cy="43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1600"/>
              </a:spcAft>
              <a:buNone/>
            </a:pPr>
            <a:r>
              <a:rPr lang="fr"/>
              <a:t>               Résultat                                          </a:t>
            </a:r>
            <a:endParaRPr/>
          </a:p>
        </p:txBody>
      </p:sp>
      <p:graphicFrame>
        <p:nvGraphicFramePr>
          <p:cNvPr id="867" name="Google Shape;867;p133"/>
          <p:cNvGraphicFramePr/>
          <p:nvPr/>
        </p:nvGraphicFramePr>
        <p:xfrm>
          <a:off x="1559950" y="1601300"/>
          <a:ext cx="3000000" cy="3000000"/>
        </p:xfrm>
        <a:graphic>
          <a:graphicData uri="http://schemas.openxmlformats.org/drawingml/2006/table">
            <a:tbl>
              <a:tblPr>
                <a:noFill/>
                <a:tableStyleId>{042FDFE5-54F3-46D4-8120-39CBE93FA19F}</a:tableStyleId>
              </a:tblPr>
              <a:tblGrid>
                <a:gridCol w="1245425"/>
              </a:tblGrid>
              <a:tr h="381000">
                <a:tc>
                  <a:txBody>
                    <a:bodyPr/>
                    <a:lstStyle/>
                    <a:p>
                      <a:pPr marL="0" lvl="0" indent="0" algn="l" rtl="0">
                        <a:spcBef>
                          <a:spcPts val="0"/>
                        </a:spcBef>
                        <a:spcAft>
                          <a:spcPts val="0"/>
                        </a:spcAft>
                        <a:buNone/>
                      </a:pPr>
                      <a:r>
                        <a:rPr lang="fr" b="1"/>
                        <a:t>DatesVentes</a:t>
                      </a:r>
                      <a:endParaRPr b="1"/>
                    </a:p>
                  </a:txBody>
                  <a:tcPr marL="91425" marR="91425" marT="91425" marB="91425"/>
                </a:tc>
              </a:tr>
              <a:tr h="381000">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13-02-2017</a:t>
                      </a:r>
                      <a:endParaRPr/>
                    </a:p>
                  </a:txBody>
                  <a:tcPr marL="91425" marR="91425" marT="91425" marB="91425"/>
                </a:tc>
              </a:tr>
              <a:tr h="381000">
                <a:tc>
                  <a:txBody>
                    <a:bodyPr/>
                    <a:lstStyle/>
                    <a:p>
                      <a:pPr marL="0" lvl="0" indent="0" algn="l" rtl="0">
                        <a:spcBef>
                          <a:spcPts val="0"/>
                        </a:spcBef>
                        <a:spcAft>
                          <a:spcPts val="0"/>
                        </a:spcAft>
                        <a:buNone/>
                      </a:pPr>
                      <a:r>
                        <a:rPr lang="fr"/>
                        <a:t>14-02-2017</a:t>
                      </a:r>
                      <a:endParaRPr/>
                    </a:p>
                  </a:txBody>
                  <a:tcPr marL="91425" marR="91425" marT="91425" marB="91425"/>
                </a:tc>
              </a:tr>
              <a:tr h="381000">
                <a:tc>
                  <a:txBody>
                    <a:bodyPr/>
                    <a:lstStyle/>
                    <a:p>
                      <a:pPr marL="0" lvl="0" indent="0" algn="l" rtl="0">
                        <a:spcBef>
                          <a:spcPts val="0"/>
                        </a:spcBef>
                        <a:spcAft>
                          <a:spcPts val="0"/>
                        </a:spcAft>
                        <a:buNone/>
                      </a:pPr>
                      <a:r>
                        <a:rPr lang="fr"/>
                        <a:t>16-02-2017</a:t>
                      </a:r>
                      <a:endParaRPr/>
                    </a:p>
                  </a:txBody>
                  <a:tcPr marL="91425" marR="91425" marT="91425" marB="91425"/>
                </a:tc>
              </a:tr>
              <a:tr h="381000">
                <a:tc>
                  <a:txBody>
                    <a:bodyPr/>
                    <a:lstStyle/>
                    <a:p>
                      <a:pPr marL="0" lvl="0" indent="0" algn="l" rtl="0">
                        <a:spcBef>
                          <a:spcPts val="0"/>
                        </a:spcBef>
                        <a:spcAft>
                          <a:spcPts val="0"/>
                        </a:spcAft>
                        <a:buNone/>
                      </a:pPr>
                      <a:r>
                        <a:rPr lang="fr"/>
                        <a:t>17-02-2017</a:t>
                      </a:r>
                      <a:endParaRPr/>
                    </a:p>
                  </a:txBody>
                  <a:tcPr marL="91425" marR="91425" marT="91425" marB="91425"/>
                </a:tc>
              </a:tr>
              <a:tr h="381000">
                <a:tc>
                  <a:txBody>
                    <a:bodyPr/>
                    <a:lstStyle/>
                    <a:p>
                      <a:pPr marL="0" lvl="0" indent="0" algn="l" rtl="0">
                        <a:spcBef>
                          <a:spcPts val="0"/>
                        </a:spcBef>
                        <a:spcAft>
                          <a:spcPts val="0"/>
                        </a:spcAft>
                        <a:buNone/>
                      </a:pPr>
                      <a:r>
                        <a:rPr lang="fr"/>
                        <a:t>20-02-2017</a:t>
                      </a:r>
                      <a:endParaRPr/>
                    </a:p>
                  </a:txBody>
                  <a:tcPr marL="91425" marR="91425" marT="91425" marB="91425"/>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UNION ALL</a:t>
            </a:r>
            <a:endParaRPr/>
          </a:p>
        </p:txBody>
      </p:sp>
      <p:sp>
        <p:nvSpPr>
          <p:cNvPr id="873" name="Google Shape;873;p134"/>
          <p:cNvSpPr txBox="1">
            <a:spLocks noGrp="1"/>
          </p:cNvSpPr>
          <p:nvPr>
            <p:ph type="body" idx="1"/>
          </p:nvPr>
        </p:nvSpPr>
        <p:spPr>
          <a:xfrm>
            <a:off x="103900" y="572700"/>
            <a:ext cx="8929200" cy="44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L’objectif de la commande UNION ALL de SQL est aussi de combiner ensemble les résultats de deux requêtes. La différence entre UNION ALL et UNION est la suivante : UNION sélectionne seulement des valeurs distinctes et UNION ALL sélectionne toutes les valeurs.</a:t>
            </a:r>
            <a:br>
              <a:rPr lang="fr"/>
            </a:br>
            <a:r>
              <a:rPr lang="fr"/>
              <a:t/>
            </a:r>
            <a:br>
              <a:rPr lang="fr"/>
            </a:br>
            <a:r>
              <a:rPr lang="fr"/>
              <a:t>La syntaxe pour UNION ALL est comme suit :</a:t>
            </a:r>
            <a:br>
              <a:rPr lang="fr"/>
            </a:br>
            <a:r>
              <a:rPr lang="fr"/>
              <a:t/>
            </a:r>
            <a:br>
              <a:rPr lang="fr"/>
            </a:br>
            <a:r>
              <a:rPr lang="fr" b="1"/>
              <a:t>[instructions SQL 1]</a:t>
            </a:r>
            <a:br>
              <a:rPr lang="fr" b="1"/>
            </a:br>
            <a:r>
              <a:rPr lang="fr" b="1"/>
              <a:t>UNION ALL</a:t>
            </a:r>
            <a:br>
              <a:rPr lang="fr" b="1"/>
            </a:br>
            <a:r>
              <a:rPr lang="fr" b="1"/>
              <a:t>[instructions SQL 2];</a:t>
            </a:r>
            <a:endParaRPr b="1"/>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35"/>
          <p:cNvSpPr txBox="1">
            <a:spLocks noGrp="1"/>
          </p:cNvSpPr>
          <p:nvPr>
            <p:ph type="title"/>
          </p:nvPr>
        </p:nvSpPr>
        <p:spPr>
          <a:xfrm>
            <a:off x="2757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INTERSECT</a:t>
            </a:r>
            <a:endParaRPr/>
          </a:p>
        </p:txBody>
      </p:sp>
      <p:sp>
        <p:nvSpPr>
          <p:cNvPr id="879" name="Google Shape;879;p135"/>
          <p:cNvSpPr txBox="1">
            <a:spLocks noGrp="1"/>
          </p:cNvSpPr>
          <p:nvPr>
            <p:ph type="body" idx="1"/>
          </p:nvPr>
        </p:nvSpPr>
        <p:spPr>
          <a:xfrm>
            <a:off x="193825" y="572700"/>
            <a:ext cx="8803200" cy="43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À l’instar de la commande UNION, INTERSECT opère aussi sur deux instructions SQL. La différence entre les deux commandes est la suivante : UNION agit essentiellement comme un opérateur OR (OU) operator (la valeur est sélectionnée si elle apparaît dans la première ou la deuxième instruction), la commande INTERSECT agit comme un opérateur AND (ET) operator (la valeur est sélectionnée seulement si elle apparaît dans les deux instructions).</a:t>
            </a:r>
            <a:br>
              <a:rPr lang="fr"/>
            </a:br>
            <a:r>
              <a:rPr lang="fr"/>
              <a:t/>
            </a:r>
            <a:br>
              <a:rPr lang="fr"/>
            </a:br>
            <a:r>
              <a:rPr lang="fr"/>
              <a:t>La syntaxe est comme suit :</a:t>
            </a:r>
            <a:br>
              <a:rPr lang="fr"/>
            </a:br>
            <a:r>
              <a:rPr lang="fr"/>
              <a:t/>
            </a:r>
            <a:br>
              <a:rPr lang="fr"/>
            </a:br>
            <a:r>
              <a:rPr lang="fr" b="1"/>
              <a:t>[instructions SQL 1]</a:t>
            </a:r>
            <a:br>
              <a:rPr lang="fr" b="1"/>
            </a:br>
            <a:r>
              <a:rPr lang="fr" b="1"/>
              <a:t>INTERSECT</a:t>
            </a:r>
            <a:br>
              <a:rPr lang="fr" b="1"/>
            </a:br>
            <a:r>
              <a:rPr lang="fr" b="1"/>
              <a:t>[instructions SQL 2];</a:t>
            </a:r>
            <a:endParaRPr b="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36"/>
          <p:cNvSpPr txBox="1">
            <a:spLocks noGrp="1"/>
          </p:cNvSpPr>
          <p:nvPr>
            <p:ph type="title"/>
          </p:nvPr>
        </p:nvSpPr>
        <p:spPr>
          <a:xfrm>
            <a:off x="361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INTERSECT</a:t>
            </a:r>
            <a:endParaRPr/>
          </a:p>
        </p:txBody>
      </p:sp>
      <p:sp>
        <p:nvSpPr>
          <p:cNvPr id="885" name="Google Shape;885;p136"/>
          <p:cNvSpPr txBox="1">
            <a:spLocks noGrp="1"/>
          </p:cNvSpPr>
          <p:nvPr>
            <p:ph type="body" idx="1"/>
          </p:nvPr>
        </p:nvSpPr>
        <p:spPr>
          <a:xfrm>
            <a:off x="130200" y="410700"/>
            <a:ext cx="8883600" cy="43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0"/>
              </a:spcAft>
              <a:buNone/>
            </a:pPr>
            <a:r>
              <a:rPr lang="fr"/>
              <a:t>               Table: Infos_Magasins                                           Table: Carrefour_Drive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886" name="Google Shape;886;p136"/>
          <p:cNvGraphicFramePr/>
          <p:nvPr/>
        </p:nvGraphicFramePr>
        <p:xfrm>
          <a:off x="130200" y="1394475"/>
          <a:ext cx="3000000" cy="3000000"/>
        </p:xfrm>
        <a:graphic>
          <a:graphicData uri="http://schemas.openxmlformats.org/drawingml/2006/table">
            <a:tbl>
              <a:tblPr>
                <a:noFill/>
                <a:tableStyleId>{042FDFE5-54F3-46D4-8120-39CBE93FA19F}</a:tableStyleId>
              </a:tblPr>
              <a:tblGrid>
                <a:gridCol w="1482900"/>
                <a:gridCol w="1482900"/>
                <a:gridCol w="1245425"/>
              </a:tblGrid>
              <a:tr h="381000">
                <a:tc>
                  <a:txBody>
                    <a:bodyPr/>
                    <a:lstStyle/>
                    <a:p>
                      <a:pPr marL="0" lvl="0" indent="0" algn="l" rtl="0">
                        <a:spcBef>
                          <a:spcPts val="0"/>
                        </a:spcBef>
                        <a:spcAft>
                          <a:spcPts val="0"/>
                        </a:spcAft>
                        <a:buNone/>
                      </a:pPr>
                      <a:r>
                        <a:rPr lang="fr" b="1"/>
                        <a:t>NomMagasins</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c>
                  <a:txBody>
                    <a:bodyPr/>
                    <a:lstStyle/>
                    <a:p>
                      <a:pPr marL="0" lvl="0" indent="0" algn="l" rtl="0">
                        <a:spcBef>
                          <a:spcPts val="0"/>
                        </a:spcBef>
                        <a:spcAft>
                          <a:spcPts val="0"/>
                        </a:spcAft>
                        <a:buNone/>
                      </a:pPr>
                      <a:r>
                        <a:rPr lang="fr" b="1"/>
                        <a:t>DatesVentes</a:t>
                      </a:r>
                      <a:endParaRPr b="1"/>
                    </a:p>
                  </a:txBody>
                  <a:tcPr marL="91425" marR="91425" marT="91425" marB="91425"/>
                </a:tc>
              </a:tr>
              <a:tr h="381000">
                <a:tc>
                  <a:txBody>
                    <a:bodyPr/>
                    <a:lstStyle/>
                    <a:p>
                      <a:pPr marL="0" lvl="0" indent="0" algn="l" rtl="0">
                        <a:spcBef>
                          <a:spcPts val="0"/>
                        </a:spcBef>
                        <a:spcAft>
                          <a:spcPts val="0"/>
                        </a:spcAft>
                        <a:buNone/>
                      </a:pPr>
                      <a:r>
                        <a:rPr lang="fr"/>
                        <a:t>Carrefour Rouen</a:t>
                      </a:r>
                      <a:endParaRPr/>
                    </a:p>
                  </a:txBody>
                  <a:tcPr marL="91425" marR="91425" marT="91425" marB="91425"/>
                </a:tc>
                <a:tc>
                  <a:txBody>
                    <a:bodyPr/>
                    <a:lstStyle/>
                    <a:p>
                      <a:pPr marL="0" lvl="0" indent="0" algn="l" rtl="0">
                        <a:spcBef>
                          <a:spcPts val="0"/>
                        </a:spcBef>
                        <a:spcAft>
                          <a:spcPts val="0"/>
                        </a:spcAft>
                        <a:buNone/>
                      </a:pPr>
                      <a:r>
                        <a:rPr lang="fr"/>
                        <a:t>15 000</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Carrefour Barentin</a:t>
                      </a:r>
                      <a:endParaRPr/>
                    </a:p>
                  </a:txBody>
                  <a:tcPr marL="91425" marR="91425" marT="91425" marB="91425"/>
                </a:tc>
                <a:tc>
                  <a:txBody>
                    <a:bodyPr/>
                    <a:lstStyle/>
                    <a:p>
                      <a:pPr marL="0" lvl="0" indent="0" algn="l" rtl="0">
                        <a:spcBef>
                          <a:spcPts val="0"/>
                        </a:spcBef>
                        <a:spcAft>
                          <a:spcPts val="0"/>
                        </a:spcAft>
                        <a:buNone/>
                      </a:pPr>
                      <a:r>
                        <a:rPr lang="fr"/>
                        <a:t>10 000</a:t>
                      </a:r>
                      <a:endParaRPr/>
                    </a:p>
                  </a:txBody>
                  <a:tcPr marL="91425" marR="91425" marT="91425" marB="91425"/>
                </a:tc>
                <a:tc>
                  <a:txBody>
                    <a:bodyPr/>
                    <a:lstStyle/>
                    <a:p>
                      <a:pPr marL="0" lvl="0" indent="0" algn="l" rtl="0">
                        <a:spcBef>
                          <a:spcPts val="0"/>
                        </a:spcBef>
                        <a:spcAft>
                          <a:spcPts val="0"/>
                        </a:spcAft>
                        <a:buNone/>
                      </a:pPr>
                      <a:r>
                        <a:rPr lang="fr"/>
                        <a:t>11-02-2017</a:t>
                      </a:r>
                      <a:endParaRPr/>
                    </a:p>
                  </a:txBody>
                  <a:tcPr marL="91425" marR="91425" marT="91425" marB="91425"/>
                </a:tc>
              </a:tr>
              <a:tr h="381000">
                <a:tc>
                  <a:txBody>
                    <a:bodyPr/>
                    <a:lstStyle/>
                    <a:p>
                      <a:pPr marL="0" lvl="0" indent="0" algn="l" rtl="0">
                        <a:spcBef>
                          <a:spcPts val="0"/>
                        </a:spcBef>
                        <a:spcAft>
                          <a:spcPts val="0"/>
                        </a:spcAft>
                        <a:buNone/>
                      </a:pPr>
                      <a:r>
                        <a:rPr lang="fr"/>
                        <a:t>Carrefour Mont St Aignan</a:t>
                      </a:r>
                      <a:endParaRPr/>
                    </a:p>
                  </a:txBody>
                  <a:tcPr marL="91425" marR="91425" marT="91425" marB="91425"/>
                </a:tc>
                <a:tc>
                  <a:txBody>
                    <a:bodyPr/>
                    <a:lstStyle/>
                    <a:p>
                      <a:pPr marL="0" lvl="0" indent="0" algn="l" rtl="0">
                        <a:spcBef>
                          <a:spcPts val="0"/>
                        </a:spcBef>
                        <a:spcAft>
                          <a:spcPts val="0"/>
                        </a:spcAft>
                        <a:buNone/>
                      </a:pPr>
                      <a:r>
                        <a:rPr lang="fr"/>
                        <a:t>9 000</a:t>
                      </a:r>
                      <a:endParaRPr/>
                    </a:p>
                  </a:txBody>
                  <a:tcPr marL="91425" marR="91425" marT="91425" marB="91425"/>
                </a:tc>
                <a:tc>
                  <a:txBody>
                    <a:bodyPr/>
                    <a:lstStyle/>
                    <a:p>
                      <a:pPr marL="0" lvl="0" indent="0" algn="l" rtl="0">
                        <a:spcBef>
                          <a:spcPts val="0"/>
                        </a:spcBef>
                        <a:spcAft>
                          <a:spcPts val="0"/>
                        </a:spcAft>
                        <a:buNone/>
                      </a:pPr>
                      <a:r>
                        <a:rPr lang="fr"/>
                        <a:t>13-02-2017</a:t>
                      </a:r>
                      <a:endParaRPr/>
                    </a:p>
                  </a:txBody>
                  <a:tcPr marL="91425" marR="91425" marT="91425" marB="91425"/>
                </a:tc>
              </a:tr>
              <a:tr h="381000">
                <a:tc>
                  <a:txBody>
                    <a:bodyPr/>
                    <a:lstStyle/>
                    <a:p>
                      <a:pPr marL="0" lvl="0" indent="0" algn="l" rtl="0">
                        <a:spcBef>
                          <a:spcPts val="0"/>
                        </a:spcBef>
                        <a:spcAft>
                          <a:spcPts val="0"/>
                        </a:spcAft>
                        <a:buNone/>
                      </a:pPr>
                      <a:r>
                        <a:rPr lang="fr"/>
                        <a:t>Carrefour Evreux</a:t>
                      </a:r>
                      <a:endParaRPr/>
                    </a:p>
                  </a:txBody>
                  <a:tcPr marL="91425" marR="91425" marT="91425" marB="91425"/>
                </a:tc>
                <a:tc>
                  <a:txBody>
                    <a:bodyPr/>
                    <a:lstStyle/>
                    <a:p>
                      <a:pPr marL="0" lvl="0" indent="0" algn="l" rtl="0">
                        <a:spcBef>
                          <a:spcPts val="0"/>
                        </a:spcBef>
                        <a:spcAft>
                          <a:spcPts val="0"/>
                        </a:spcAft>
                        <a:buNone/>
                      </a:pPr>
                      <a:r>
                        <a:rPr lang="fr"/>
                        <a:t>11 000</a:t>
                      </a:r>
                      <a:endParaRPr/>
                    </a:p>
                  </a:txBody>
                  <a:tcPr marL="91425" marR="91425" marT="91425" marB="91425"/>
                </a:tc>
                <a:tc>
                  <a:txBody>
                    <a:bodyPr/>
                    <a:lstStyle/>
                    <a:p>
                      <a:pPr marL="0" lvl="0" indent="0" algn="l" rtl="0">
                        <a:spcBef>
                          <a:spcPts val="0"/>
                        </a:spcBef>
                        <a:spcAft>
                          <a:spcPts val="0"/>
                        </a:spcAft>
                        <a:buNone/>
                      </a:pPr>
                      <a:r>
                        <a:rPr lang="fr"/>
                        <a:t>20-02-2017</a:t>
                      </a:r>
                      <a:endParaRPr/>
                    </a:p>
                  </a:txBody>
                  <a:tcPr marL="91425" marR="91425" marT="91425" marB="91425"/>
                </a:tc>
              </a:tr>
            </a:tbl>
          </a:graphicData>
        </a:graphic>
      </p:graphicFrame>
      <p:graphicFrame>
        <p:nvGraphicFramePr>
          <p:cNvPr id="887" name="Google Shape;887;p136"/>
          <p:cNvGraphicFramePr/>
          <p:nvPr/>
        </p:nvGraphicFramePr>
        <p:xfrm>
          <a:off x="5000750" y="1457375"/>
          <a:ext cx="3000000" cy="3000000"/>
        </p:xfrm>
        <a:graphic>
          <a:graphicData uri="http://schemas.openxmlformats.org/drawingml/2006/table">
            <a:tbl>
              <a:tblPr>
                <a:noFill/>
                <a:tableStyleId>{042FDFE5-54F3-46D4-8120-39CBE93FA19F}</a:tableStyleId>
              </a:tblPr>
              <a:tblGrid>
                <a:gridCol w="1526100"/>
                <a:gridCol w="1526100"/>
              </a:tblGrid>
              <a:tr h="381000">
                <a:tc>
                  <a:txBody>
                    <a:bodyPr/>
                    <a:lstStyle/>
                    <a:p>
                      <a:pPr marL="0" lvl="0" indent="0" algn="l" rtl="0">
                        <a:spcBef>
                          <a:spcPts val="0"/>
                        </a:spcBef>
                        <a:spcAft>
                          <a:spcPts val="0"/>
                        </a:spcAft>
                        <a:buNone/>
                      </a:pPr>
                      <a:r>
                        <a:rPr lang="fr" b="1"/>
                        <a:t>DatesVentes</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r>
              <a:tr h="381000">
                <a:tc>
                  <a:txBody>
                    <a:bodyPr/>
                    <a:lstStyle/>
                    <a:p>
                      <a:pPr marL="0" lvl="0" indent="0" algn="l" rtl="0">
                        <a:spcBef>
                          <a:spcPts val="0"/>
                        </a:spcBef>
                        <a:spcAft>
                          <a:spcPts val="0"/>
                        </a:spcAft>
                        <a:buNone/>
                      </a:pPr>
                      <a:r>
                        <a:rPr lang="fr"/>
                        <a:t>11-02-2017</a:t>
                      </a:r>
                      <a:endParaRPr/>
                    </a:p>
                  </a:txBody>
                  <a:tcPr marL="91425" marR="91425" marT="91425" marB="91425"/>
                </a:tc>
                <a:tc>
                  <a:txBody>
                    <a:bodyPr/>
                    <a:lstStyle/>
                    <a:p>
                      <a:pPr marL="0" lvl="0" indent="0" algn="l" rtl="0">
                        <a:spcBef>
                          <a:spcPts val="0"/>
                        </a:spcBef>
                        <a:spcAft>
                          <a:spcPts val="0"/>
                        </a:spcAft>
                        <a:buNone/>
                      </a:pPr>
                      <a:r>
                        <a:rPr lang="fr"/>
                        <a:t>20 000</a:t>
                      </a:r>
                      <a:endParaRPr/>
                    </a:p>
                  </a:txBody>
                  <a:tcPr marL="91425" marR="91425" marT="91425" marB="91425"/>
                </a:tc>
              </a:tr>
              <a:tr h="381000">
                <a:tc>
                  <a:txBody>
                    <a:bodyPr/>
                    <a:lstStyle/>
                    <a:p>
                      <a:pPr marL="0" lvl="0" indent="0" algn="l" rtl="0">
                        <a:spcBef>
                          <a:spcPts val="0"/>
                        </a:spcBef>
                        <a:spcAft>
                          <a:spcPts val="0"/>
                        </a:spcAft>
                        <a:buNone/>
                      </a:pPr>
                      <a:r>
                        <a:rPr lang="fr"/>
                        <a:t>14-02-2017</a:t>
                      </a:r>
                      <a:endParaRPr/>
                    </a:p>
                  </a:txBody>
                  <a:tcPr marL="91425" marR="91425" marT="91425" marB="91425"/>
                </a:tc>
                <a:tc>
                  <a:txBody>
                    <a:bodyPr/>
                    <a:lstStyle/>
                    <a:p>
                      <a:pPr marL="0" lvl="0" indent="0" algn="l" rtl="0">
                        <a:spcBef>
                          <a:spcPts val="0"/>
                        </a:spcBef>
                        <a:spcAft>
                          <a:spcPts val="0"/>
                        </a:spcAft>
                        <a:buNone/>
                      </a:pPr>
                      <a:r>
                        <a:rPr lang="fr"/>
                        <a:t>15 000</a:t>
                      </a:r>
                      <a:endParaRPr/>
                    </a:p>
                  </a:txBody>
                  <a:tcPr marL="91425" marR="91425" marT="91425" marB="91425"/>
                </a:tc>
              </a:tr>
              <a:tr h="381000">
                <a:tc>
                  <a:txBody>
                    <a:bodyPr/>
                    <a:lstStyle/>
                    <a:p>
                      <a:pPr marL="0" lvl="0" indent="0" algn="l" rtl="0">
                        <a:spcBef>
                          <a:spcPts val="0"/>
                        </a:spcBef>
                        <a:spcAft>
                          <a:spcPts val="0"/>
                        </a:spcAft>
                        <a:buNone/>
                      </a:pPr>
                      <a:r>
                        <a:rPr lang="fr"/>
                        <a:t>16-02-2017</a:t>
                      </a:r>
                      <a:endParaRPr/>
                    </a:p>
                  </a:txBody>
                  <a:tcPr marL="91425" marR="91425" marT="91425" marB="91425"/>
                </a:tc>
                <a:tc>
                  <a:txBody>
                    <a:bodyPr/>
                    <a:lstStyle/>
                    <a:p>
                      <a:pPr marL="0" lvl="0" indent="0" algn="l" rtl="0">
                        <a:spcBef>
                          <a:spcPts val="0"/>
                        </a:spcBef>
                        <a:spcAft>
                          <a:spcPts val="0"/>
                        </a:spcAft>
                        <a:buNone/>
                      </a:pPr>
                      <a:r>
                        <a:rPr lang="fr"/>
                        <a:t>17 000</a:t>
                      </a:r>
                      <a:endParaRPr/>
                    </a:p>
                  </a:txBody>
                  <a:tcPr marL="91425" marR="91425" marT="91425" marB="91425"/>
                </a:tc>
              </a:tr>
              <a:tr h="381000">
                <a:tc>
                  <a:txBody>
                    <a:bodyPr/>
                    <a:lstStyle/>
                    <a:p>
                      <a:pPr marL="0" lvl="0" indent="0" algn="l" rtl="0">
                        <a:spcBef>
                          <a:spcPts val="0"/>
                        </a:spcBef>
                        <a:spcAft>
                          <a:spcPts val="0"/>
                        </a:spcAft>
                        <a:buNone/>
                      </a:pPr>
                      <a:r>
                        <a:rPr lang="fr"/>
                        <a:t>17-02-2017</a:t>
                      </a:r>
                      <a:endParaRPr/>
                    </a:p>
                  </a:txBody>
                  <a:tcPr marL="91425" marR="91425" marT="91425" marB="91425"/>
                </a:tc>
                <a:tc>
                  <a:txBody>
                    <a:bodyPr/>
                    <a:lstStyle/>
                    <a:p>
                      <a:pPr marL="0" lvl="0" indent="0" algn="l" rtl="0">
                        <a:spcBef>
                          <a:spcPts val="0"/>
                        </a:spcBef>
                        <a:spcAft>
                          <a:spcPts val="0"/>
                        </a:spcAft>
                        <a:buNone/>
                      </a:pPr>
                      <a:r>
                        <a:rPr lang="fr"/>
                        <a:t>16 000</a:t>
                      </a:r>
                      <a:endParaRPr/>
                    </a:p>
                  </a:txBody>
                  <a:tcPr marL="91425" marR="91425" marT="91425" marB="91425"/>
                </a:tc>
              </a:tr>
            </a:tbl>
          </a:graphicData>
        </a:graphic>
      </p:graphicFrame>
      <p:sp>
        <p:nvSpPr>
          <p:cNvPr id="888" name="Google Shape;888;p136"/>
          <p:cNvSpPr txBox="1"/>
          <p:nvPr/>
        </p:nvSpPr>
        <p:spPr>
          <a:xfrm>
            <a:off x="4705875" y="3784700"/>
            <a:ext cx="4176000" cy="12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SELECT DatesVentes FROM Infos_Magasins</a:t>
            </a:r>
            <a:br>
              <a:rPr lang="fr" b="1"/>
            </a:br>
            <a:r>
              <a:rPr lang="fr" b="1"/>
              <a:t>INTERSECT</a:t>
            </a:r>
            <a:br>
              <a:rPr lang="fr" b="1"/>
            </a:br>
            <a:r>
              <a:rPr lang="fr" b="1"/>
              <a:t>SELECT DatesVentes FROM Carrefour_Drive;</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37"/>
          <p:cNvSpPr txBox="1">
            <a:spLocks noGrp="1"/>
          </p:cNvSpPr>
          <p:nvPr>
            <p:ph type="title"/>
          </p:nvPr>
        </p:nvSpPr>
        <p:spPr>
          <a:xfrm>
            <a:off x="3612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INTERSECT</a:t>
            </a:r>
            <a:endParaRPr/>
          </a:p>
        </p:txBody>
      </p:sp>
      <p:sp>
        <p:nvSpPr>
          <p:cNvPr id="894" name="Google Shape;894;p137"/>
          <p:cNvSpPr txBox="1">
            <a:spLocks noGrp="1"/>
          </p:cNvSpPr>
          <p:nvPr>
            <p:ph type="body" idx="1"/>
          </p:nvPr>
        </p:nvSpPr>
        <p:spPr>
          <a:xfrm>
            <a:off x="130200" y="410700"/>
            <a:ext cx="8883600" cy="43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1600"/>
              </a:spcAft>
              <a:buNone/>
            </a:pPr>
            <a:r>
              <a:rPr lang="fr"/>
              <a:t>               Résultat                                          </a:t>
            </a:r>
            <a:endParaRPr/>
          </a:p>
        </p:txBody>
      </p:sp>
      <p:graphicFrame>
        <p:nvGraphicFramePr>
          <p:cNvPr id="895" name="Google Shape;895;p137"/>
          <p:cNvGraphicFramePr/>
          <p:nvPr/>
        </p:nvGraphicFramePr>
        <p:xfrm>
          <a:off x="1559950" y="1601300"/>
          <a:ext cx="3000000" cy="3000000"/>
        </p:xfrm>
        <a:graphic>
          <a:graphicData uri="http://schemas.openxmlformats.org/drawingml/2006/table">
            <a:tbl>
              <a:tblPr>
                <a:noFill/>
                <a:tableStyleId>{042FDFE5-54F3-46D4-8120-39CBE93FA19F}</a:tableStyleId>
              </a:tblPr>
              <a:tblGrid>
                <a:gridCol w="1245425"/>
              </a:tblGrid>
              <a:tr h="381000">
                <a:tc>
                  <a:txBody>
                    <a:bodyPr/>
                    <a:lstStyle/>
                    <a:p>
                      <a:pPr marL="0" lvl="0" indent="0" algn="l" rtl="0">
                        <a:spcBef>
                          <a:spcPts val="0"/>
                        </a:spcBef>
                        <a:spcAft>
                          <a:spcPts val="0"/>
                        </a:spcAft>
                        <a:buNone/>
                      </a:pPr>
                      <a:r>
                        <a:rPr lang="fr" b="1"/>
                        <a:t>DatesVentes</a:t>
                      </a:r>
                      <a:endParaRPr b="1"/>
                    </a:p>
                  </a:txBody>
                  <a:tcPr marL="91425" marR="91425" marT="91425" marB="91425"/>
                </a:tc>
              </a:tr>
              <a:tr h="381000">
                <a:tc>
                  <a:txBody>
                    <a:bodyPr/>
                    <a:lstStyle/>
                    <a:p>
                      <a:pPr marL="0" lvl="0" indent="0" algn="l" rtl="0">
                        <a:spcBef>
                          <a:spcPts val="0"/>
                        </a:spcBef>
                        <a:spcAft>
                          <a:spcPts val="0"/>
                        </a:spcAft>
                        <a:buNone/>
                      </a:pPr>
                      <a:r>
                        <a:rPr lang="fr"/>
                        <a:t>11-02-2017</a:t>
                      </a:r>
                      <a:endParaRPr/>
                    </a:p>
                  </a:txBody>
                  <a:tcPr marL="91425" marR="91425" marT="91425" marB="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37" name="Google Shape;137;p25"/>
          <p:cNvSpPr txBox="1">
            <a:spLocks noGrp="1"/>
          </p:cNvSpPr>
          <p:nvPr>
            <p:ph type="body" idx="1"/>
          </p:nvPr>
        </p:nvSpPr>
        <p:spPr>
          <a:xfrm>
            <a:off x="311700" y="519600"/>
            <a:ext cx="8520600" cy="4415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dirty="0"/>
              <a:t>5. Si vous devez révoquer une autorisation, la structure est presque identique à l'octroi de cette autorisation:</a:t>
            </a:r>
            <a:br>
              <a:rPr lang="fr" sz="1600" dirty="0"/>
            </a:br>
            <a:r>
              <a:rPr lang="fr" sz="1600" dirty="0"/>
              <a:t/>
            </a:r>
            <a:br>
              <a:rPr lang="fr" sz="1600" dirty="0"/>
            </a:br>
            <a:r>
              <a:rPr lang="fr" sz="1600" b="1" dirty="0"/>
              <a:t>REVOKE </a:t>
            </a:r>
            <a:r>
              <a:rPr lang="fr" sz="1600" b="1" dirty="0">
                <a:solidFill>
                  <a:schemeClr val="accent5"/>
                </a:solidFill>
              </a:rPr>
              <a:t>type_of_permission</a:t>
            </a:r>
            <a:r>
              <a:rPr lang="fr" sz="1600" b="1" dirty="0"/>
              <a:t> ON </a:t>
            </a:r>
            <a:r>
              <a:rPr lang="fr" sz="1600" b="1" dirty="0">
                <a:solidFill>
                  <a:schemeClr val="accent5"/>
                </a:solidFill>
              </a:rPr>
              <a:t>database_name</a:t>
            </a:r>
            <a:r>
              <a:rPr lang="fr" sz="1600" b="1" dirty="0"/>
              <a:t>.</a:t>
            </a:r>
            <a:r>
              <a:rPr lang="fr" sz="1600" b="1" dirty="0">
                <a:solidFill>
                  <a:schemeClr val="accent5"/>
                </a:solidFill>
              </a:rPr>
              <a:t>table_name</a:t>
            </a:r>
            <a:r>
              <a:rPr lang="fr" sz="1600" b="1" dirty="0"/>
              <a:t> FROM </a:t>
            </a:r>
            <a:r>
              <a:rPr lang="fr" sz="1600" b="1" dirty="0">
                <a:solidFill>
                  <a:schemeClr val="accent5"/>
                </a:solidFill>
              </a:rPr>
              <a:t>username</a:t>
            </a:r>
            <a:r>
              <a:rPr lang="fr" sz="1600" b="1" dirty="0"/>
              <a:t>@localhost;</a:t>
            </a:r>
            <a:endParaRPr sz="1600" b="1" dirty="0"/>
          </a:p>
          <a:p>
            <a:pPr marL="0" marR="0" lvl="0" indent="0" algn="l" rtl="0">
              <a:lnSpc>
                <a:spcPct val="115000"/>
              </a:lnSpc>
              <a:spcBef>
                <a:spcPts val="0"/>
              </a:spcBef>
              <a:spcAft>
                <a:spcPts val="0"/>
              </a:spcAft>
              <a:buNone/>
            </a:pPr>
            <a:endParaRPr sz="1600" b="1" dirty="0"/>
          </a:p>
          <a:p>
            <a:pPr marL="0" marR="0" lvl="0" indent="0" algn="l" rtl="0">
              <a:lnSpc>
                <a:spcPct val="115000"/>
              </a:lnSpc>
              <a:spcBef>
                <a:spcPts val="0"/>
              </a:spcBef>
              <a:spcAft>
                <a:spcPts val="0"/>
              </a:spcAft>
              <a:buNone/>
            </a:pPr>
            <a:r>
              <a:rPr lang="fr" sz="1600" dirty="0"/>
              <a:t>6. Vous pouvez consulter les autorisations actuelles d'un utilisateur en exécutant les opérations suivantes:</a:t>
            </a:r>
            <a:br>
              <a:rPr lang="fr" sz="1600" dirty="0"/>
            </a:br>
            <a:r>
              <a:rPr lang="fr" sz="1600" b="1" dirty="0"/>
              <a:t/>
            </a:r>
            <a:br>
              <a:rPr lang="fr" sz="1600" b="1" dirty="0"/>
            </a:br>
            <a:r>
              <a:rPr lang="fr" sz="1600" b="1" dirty="0"/>
              <a:t>SHOW GRANTS FOR username@localhost;</a:t>
            </a:r>
            <a:endParaRPr sz="1600" b="1" dirty="0"/>
          </a:p>
          <a:p>
            <a:pPr marL="0" marR="0" lvl="0" indent="0" algn="l" rtl="0">
              <a:lnSpc>
                <a:spcPct val="115000"/>
              </a:lnSpc>
              <a:spcBef>
                <a:spcPts val="0"/>
              </a:spcBef>
              <a:spcAft>
                <a:spcPts val="0"/>
              </a:spcAft>
              <a:buNone/>
            </a:pPr>
            <a:endParaRPr sz="1600" b="1" dirty="0"/>
          </a:p>
          <a:p>
            <a:pPr marL="0" marR="0" lvl="0" indent="0" algn="l" rtl="0">
              <a:lnSpc>
                <a:spcPct val="115000"/>
              </a:lnSpc>
              <a:spcBef>
                <a:spcPts val="0"/>
              </a:spcBef>
              <a:spcAft>
                <a:spcPts val="0"/>
              </a:spcAft>
              <a:buNone/>
            </a:pPr>
            <a:r>
              <a:rPr lang="fr" sz="1600" dirty="0"/>
              <a:t>7. Vous pouvez utiliser DROP pour supprimer un utilisateur:</a:t>
            </a:r>
            <a:br>
              <a:rPr lang="fr" sz="1600" dirty="0"/>
            </a:br>
            <a:r>
              <a:rPr lang="fr" sz="1600" dirty="0"/>
              <a:t/>
            </a:r>
            <a:br>
              <a:rPr lang="fr" sz="1600" dirty="0"/>
            </a:br>
            <a:r>
              <a:rPr lang="fr" sz="1600" b="1" dirty="0"/>
              <a:t>DROP USER username@localhost;</a:t>
            </a:r>
            <a:endParaRPr sz="1600" b="1" dirty="0"/>
          </a:p>
          <a:p>
            <a:pPr marL="0" lvl="0" indent="0" algn="l" rtl="0">
              <a:spcBef>
                <a:spcPts val="0"/>
              </a:spcBef>
              <a:spcAft>
                <a:spcPts val="0"/>
              </a:spcAft>
              <a:buNone/>
            </a:pPr>
            <a:endParaRPr sz="1600" b="1" dirty="0"/>
          </a:p>
          <a:p>
            <a:pPr marL="0" marR="0" lvl="0" indent="0" algn="l" rtl="0">
              <a:lnSpc>
                <a:spcPct val="115000"/>
              </a:lnSpc>
              <a:spcBef>
                <a:spcPts val="0"/>
              </a:spcBef>
              <a:spcAft>
                <a:spcPts val="0"/>
              </a:spcAft>
              <a:buNone/>
            </a:pPr>
            <a:endParaRPr sz="1600" b="1" dirty="0"/>
          </a:p>
          <a:p>
            <a:pPr marL="0" marR="0" lvl="0" indent="0" algn="l" rtl="0">
              <a:lnSpc>
                <a:spcPct val="115000"/>
              </a:lnSpc>
              <a:spcBef>
                <a:spcPts val="0"/>
              </a:spcBef>
              <a:spcAft>
                <a:spcPts val="0"/>
              </a:spcAft>
              <a:buNone/>
            </a:pPr>
            <a:endParaRPr sz="1600" b="1" dirty="0"/>
          </a:p>
          <a:p>
            <a:pPr marL="0" marR="0" lvl="0" indent="0" algn="l" rtl="0">
              <a:lnSpc>
                <a:spcPct val="115000"/>
              </a:lnSpc>
              <a:spcBef>
                <a:spcPts val="0"/>
              </a:spcBef>
              <a:spcAft>
                <a:spcPts val="0"/>
              </a:spcAft>
              <a:buNone/>
            </a:pPr>
            <a:endParaRPr sz="1600" dirty="0"/>
          </a:p>
          <a:p>
            <a:pPr marL="0" marR="0" lvl="0" indent="0" algn="l" rtl="0">
              <a:lnSpc>
                <a:spcPct val="115000"/>
              </a:lnSpc>
              <a:spcBef>
                <a:spcPts val="0"/>
              </a:spcBef>
              <a:spcAft>
                <a:spcPts val="0"/>
              </a:spcAft>
              <a:buNone/>
            </a:pPr>
            <a:endParaRPr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43" name="Google Shape;143;p26"/>
          <p:cNvSpPr txBox="1">
            <a:spLocks noGrp="1"/>
          </p:cNvSpPr>
          <p:nvPr>
            <p:ph type="body" idx="1"/>
          </p:nvPr>
        </p:nvSpPr>
        <p:spPr>
          <a:xfrm>
            <a:off x="311700" y="519600"/>
            <a:ext cx="8520600" cy="453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a:t>8. Pour tester votre nouvel utilisateur, déconnectez-vous en tapant:</a:t>
            </a:r>
            <a:br>
              <a:rPr lang="fr" sz="1600"/>
            </a:br>
            <a:r>
              <a:rPr lang="fr" sz="1600" b="1"/>
              <a:t>quit</a:t>
            </a:r>
            <a:br>
              <a:rPr lang="fr" sz="1600" b="1"/>
            </a:br>
            <a:r>
              <a:rPr lang="fr" sz="1600"/>
              <a:t>9.</a:t>
            </a:r>
            <a:r>
              <a:rPr lang="fr" sz="1600" b="1"/>
              <a:t> </a:t>
            </a:r>
            <a:r>
              <a:rPr lang="fr" sz="1600"/>
              <a:t>et reconnectez-vous avec cette commande dans le terminal:</a:t>
            </a:r>
            <a:br>
              <a:rPr lang="fr" sz="1600"/>
            </a:br>
            <a:r>
              <a:rPr lang="fr" sz="1600" b="1"/>
              <a:t>mysql -u [username] -p -h localhost</a:t>
            </a:r>
            <a:endParaRPr sz="1600" b="1"/>
          </a:p>
          <a:p>
            <a:pPr marL="0" marR="0" lvl="0" indent="0" algn="l" rtl="0">
              <a:lnSpc>
                <a:spcPct val="115000"/>
              </a:lnSpc>
              <a:spcBef>
                <a:spcPts val="0"/>
              </a:spcBef>
              <a:spcAft>
                <a:spcPts val="0"/>
              </a:spcAft>
              <a:buNone/>
            </a:pPr>
            <a:r>
              <a:rPr lang="fr" sz="1600"/>
              <a:t>10. Sélectionner la base de données pour effectuer les diverses requêtes:</a:t>
            </a:r>
            <a:endParaRPr sz="1600"/>
          </a:p>
          <a:p>
            <a:pPr marL="0" marR="0" lvl="0" indent="0" algn="l" rtl="0">
              <a:lnSpc>
                <a:spcPct val="115000"/>
              </a:lnSpc>
              <a:spcBef>
                <a:spcPts val="0"/>
              </a:spcBef>
              <a:spcAft>
                <a:spcPts val="0"/>
              </a:spcAft>
              <a:buNone/>
            </a:pPr>
            <a:r>
              <a:rPr lang="fr" sz="1600" b="1"/>
              <a:t>use nom_bdd;</a:t>
            </a:r>
            <a:endParaRPr sz="1600" b="1"/>
          </a:p>
          <a:p>
            <a:pPr marL="0" marR="0" lvl="0" indent="0" algn="l" rtl="0">
              <a:lnSpc>
                <a:spcPct val="115000"/>
              </a:lnSpc>
              <a:spcBef>
                <a:spcPts val="0"/>
              </a:spcBef>
              <a:spcAft>
                <a:spcPts val="0"/>
              </a:spcAft>
              <a:buNone/>
            </a:pPr>
            <a:r>
              <a:rPr lang="fr" sz="1600"/>
              <a:t>Exemple : use exercices</a:t>
            </a:r>
            <a:endParaRPr sz="1600"/>
          </a:p>
          <a:p>
            <a:pPr marL="0" marR="0" lvl="0" indent="0" algn="l" rtl="0">
              <a:lnSpc>
                <a:spcPct val="115000"/>
              </a:lnSpc>
              <a:spcBef>
                <a:spcPts val="0"/>
              </a:spcBef>
              <a:spcAft>
                <a:spcPts val="0"/>
              </a:spcAft>
              <a:buNone/>
            </a:pPr>
            <a:r>
              <a:rPr lang="fr" sz="1600"/>
              <a:t>11. Créer une table :</a:t>
            </a:r>
            <a:endParaRPr sz="1600"/>
          </a:p>
          <a:p>
            <a:pPr marL="0" marR="0" lvl="0" indent="0" algn="l" rtl="0">
              <a:lnSpc>
                <a:spcPct val="115000"/>
              </a:lnSpc>
              <a:spcBef>
                <a:spcPts val="0"/>
              </a:spcBef>
              <a:spcAft>
                <a:spcPts val="0"/>
              </a:spcAft>
              <a:buNone/>
            </a:pPr>
            <a:r>
              <a:rPr lang="fr" sz="1600"/>
              <a:t>Se connecter à MySQL en mode root, et créez cette table:</a:t>
            </a: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r>
              <a:rPr lang="fr" sz="1600"/>
              <a:t/>
            </a:r>
            <a:br>
              <a:rPr lang="fr" sz="1600"/>
            </a:br>
            <a:endParaRPr sz="1600" b="1"/>
          </a:p>
          <a:p>
            <a:pPr marL="0" lvl="0" indent="0" algn="l" rtl="0">
              <a:spcBef>
                <a:spcPts val="0"/>
              </a:spcBef>
              <a:spcAft>
                <a:spcPts val="0"/>
              </a:spcAft>
              <a:buNone/>
            </a:pP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p:txBody>
      </p:sp>
      <p:pic>
        <p:nvPicPr>
          <p:cNvPr id="144" name="Google Shape;144;p26"/>
          <p:cNvPicPr preferRelativeResize="0"/>
          <p:nvPr/>
        </p:nvPicPr>
        <p:blipFill>
          <a:blip r:embed="rId3">
            <a:alphaModFix/>
          </a:blip>
          <a:stretch>
            <a:fillRect/>
          </a:stretch>
        </p:blipFill>
        <p:spPr>
          <a:xfrm>
            <a:off x="82300" y="3113050"/>
            <a:ext cx="8949675" cy="194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50" name="Google Shape;150;p27"/>
          <p:cNvSpPr txBox="1">
            <a:spLocks noGrp="1"/>
          </p:cNvSpPr>
          <p:nvPr>
            <p:ph type="body" idx="1"/>
          </p:nvPr>
        </p:nvSpPr>
        <p:spPr>
          <a:xfrm>
            <a:off x="311700" y="519600"/>
            <a:ext cx="8520600" cy="453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 sz="1600"/>
              <a:t>12. Décrire la structure d’une table (DESCRIBE) :</a:t>
            </a:r>
            <a:endParaRPr sz="1600"/>
          </a:p>
          <a:p>
            <a:pPr marL="0" marR="0" lvl="0" indent="0" algn="l" rtl="0">
              <a:lnSpc>
                <a:spcPct val="115000"/>
              </a:lnSpc>
              <a:spcBef>
                <a:spcPts val="0"/>
              </a:spcBef>
              <a:spcAft>
                <a:spcPts val="0"/>
              </a:spcAft>
              <a:buNone/>
            </a:pPr>
            <a:r>
              <a:rPr lang="fr" sz="1600" b="1"/>
              <a:t>DESCRIBE nom_table;</a:t>
            </a: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r>
              <a:rPr lang="fr" sz="1600"/>
              <a:t/>
            </a:r>
            <a:br>
              <a:rPr lang="fr" sz="1600"/>
            </a:b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b="1"/>
          </a:p>
          <a:p>
            <a:pPr marL="0" marR="0" lvl="0" indent="0" algn="l" rtl="0">
              <a:lnSpc>
                <a:spcPct val="115000"/>
              </a:lnSpc>
              <a:spcBef>
                <a:spcPts val="0"/>
              </a:spcBef>
              <a:spcAft>
                <a:spcPts val="0"/>
              </a:spcAft>
              <a:buNone/>
            </a:pPr>
            <a:endParaRPr sz="1600"/>
          </a:p>
          <a:p>
            <a:pPr marL="0" marR="0" lvl="0" indent="0" algn="l" rtl="0">
              <a:lnSpc>
                <a:spcPct val="115000"/>
              </a:lnSpc>
              <a:spcBef>
                <a:spcPts val="0"/>
              </a:spcBef>
              <a:spcAft>
                <a:spcPts val="0"/>
              </a:spcAft>
              <a:buNone/>
            </a:pPr>
            <a:endParaRPr sz="1600"/>
          </a:p>
        </p:txBody>
      </p:sp>
      <p:pic>
        <p:nvPicPr>
          <p:cNvPr id="151" name="Google Shape;151;p27"/>
          <p:cNvPicPr preferRelativeResize="0"/>
          <p:nvPr/>
        </p:nvPicPr>
        <p:blipFill>
          <a:blip r:embed="rId3">
            <a:alphaModFix/>
          </a:blip>
          <a:stretch>
            <a:fillRect/>
          </a:stretch>
        </p:blipFill>
        <p:spPr>
          <a:xfrm>
            <a:off x="1647825" y="1320875"/>
            <a:ext cx="5848350" cy="203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0"/>
            <a:ext cx="8520600" cy="53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Interface graphique phpMyAdmin</a:t>
            </a:r>
            <a:endParaRPr/>
          </a:p>
        </p:txBody>
      </p:sp>
      <p:sp>
        <p:nvSpPr>
          <p:cNvPr id="157" name="Google Shape;157;p28"/>
          <p:cNvSpPr txBox="1">
            <a:spLocks noGrp="1"/>
          </p:cNvSpPr>
          <p:nvPr>
            <p:ph type="body" idx="1"/>
          </p:nvPr>
        </p:nvSpPr>
        <p:spPr>
          <a:xfrm>
            <a:off x="311700" y="620000"/>
            <a:ext cx="8520600" cy="4523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endParaRPr sz="1400"/>
          </a:p>
          <a:p>
            <a:pPr marL="0" marR="0" lvl="0" indent="0" algn="l" rtl="0">
              <a:lnSpc>
                <a:spcPct val="115000"/>
              </a:lnSpc>
              <a:spcBef>
                <a:spcPts val="0"/>
              </a:spcBef>
              <a:spcAft>
                <a:spcPts val="0"/>
              </a:spcAft>
              <a:buClr>
                <a:schemeClr val="dk2"/>
              </a:buClr>
              <a:buFont typeface="Proxima Nova"/>
              <a:buNone/>
            </a:pPr>
            <a:r>
              <a:rPr lang="fr" sz="1400"/>
              <a:t>Présentation de phpMyAdmin</a:t>
            </a:r>
            <a:r>
              <a:rPr lang="fr" sz="1400" u="sng">
                <a:solidFill>
                  <a:schemeClr val="hlink"/>
                </a:solidFill>
                <a:hlinkClick r:id="rId3"/>
              </a:rPr>
              <a:t>https://faq.o2switch.fr/hebergement-mutualise/tutoriels-cpanel/phpmyadmin</a:t>
            </a:r>
            <a:endParaRPr sz="1400"/>
          </a:p>
          <a:p>
            <a:pPr marL="0" marR="0" lvl="0" indent="0" algn="l" rtl="0">
              <a:lnSpc>
                <a:spcPct val="115000"/>
              </a:lnSpc>
              <a:spcBef>
                <a:spcPts val="0"/>
              </a:spcBef>
              <a:spcAft>
                <a:spcPts val="0"/>
              </a:spcAft>
              <a:buClr>
                <a:schemeClr val="dk2"/>
              </a:buClr>
              <a:buFont typeface="Proxima Nova"/>
              <a:buNone/>
            </a:pPr>
            <a:endParaRPr sz="1400"/>
          </a:p>
        </p:txBody>
      </p:sp>
      <p:pic>
        <p:nvPicPr>
          <p:cNvPr id="158" name="Google Shape;158;p28"/>
          <p:cNvPicPr preferRelativeResize="0"/>
          <p:nvPr/>
        </p:nvPicPr>
        <p:blipFill>
          <a:blip r:embed="rId4">
            <a:alphaModFix/>
          </a:blip>
          <a:stretch>
            <a:fillRect/>
          </a:stretch>
        </p:blipFill>
        <p:spPr>
          <a:xfrm>
            <a:off x="0" y="689875"/>
            <a:ext cx="9144002" cy="394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CREATE DATABASE</a:t>
            </a:r>
            <a:endParaRPr/>
          </a:p>
        </p:txBody>
      </p:sp>
      <p:sp>
        <p:nvSpPr>
          <p:cNvPr id="164" name="Google Shape;164;p29"/>
          <p:cNvSpPr txBox="1">
            <a:spLocks noGrp="1"/>
          </p:cNvSpPr>
          <p:nvPr>
            <p:ph type="body" idx="1"/>
          </p:nvPr>
        </p:nvSpPr>
        <p:spPr>
          <a:xfrm>
            <a:off x="184850" y="572700"/>
            <a:ext cx="8647500" cy="44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créer une base de données en ligne de commande, voici la synthaxe:</a:t>
            </a:r>
            <a:endParaRPr/>
          </a:p>
          <a:p>
            <a:pPr marL="0" lvl="0" indent="0" algn="l" rtl="0">
              <a:spcBef>
                <a:spcPts val="1600"/>
              </a:spcBef>
              <a:spcAft>
                <a:spcPts val="0"/>
              </a:spcAft>
              <a:buNone/>
            </a:pPr>
            <a:r>
              <a:rPr lang="fr" b="1"/>
              <a:t>CREATE DATABASE dbname;</a:t>
            </a:r>
            <a:endParaRPr b="1"/>
          </a:p>
          <a:p>
            <a:pPr marL="0" lvl="0" indent="0" algn="l" rtl="0">
              <a:spcBef>
                <a:spcPts val="1600"/>
              </a:spcBef>
              <a:spcAft>
                <a:spcPts val="0"/>
              </a:spcAft>
              <a:buNone/>
            </a:pPr>
            <a:r>
              <a:rPr lang="fr"/>
              <a:t>Base du même nom qui existe déjà:</a:t>
            </a:r>
            <a:endParaRPr/>
          </a:p>
          <a:p>
            <a:pPr marL="0" lvl="0" indent="0" algn="l" rtl="0">
              <a:spcBef>
                <a:spcPts val="1600"/>
              </a:spcBef>
              <a:spcAft>
                <a:spcPts val="1600"/>
              </a:spcAft>
              <a:buNone/>
            </a:pPr>
            <a:r>
              <a:rPr lang="fr" b="1"/>
              <a:t>CREATE DATABASE IF NOT EXISTS dbname;</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016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CREATE TABLE</a:t>
            </a:r>
            <a:endParaRPr/>
          </a:p>
        </p:txBody>
      </p:sp>
      <p:sp>
        <p:nvSpPr>
          <p:cNvPr id="170" name="Google Shape;170;p30"/>
          <p:cNvSpPr txBox="1">
            <a:spLocks noGrp="1"/>
          </p:cNvSpPr>
          <p:nvPr>
            <p:ph type="body" idx="1"/>
          </p:nvPr>
        </p:nvSpPr>
        <p:spPr>
          <a:xfrm>
            <a:off x="148875" y="572700"/>
            <a:ext cx="8857200" cy="437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Les tables représentent la structure de base pour stocker des données dans une base de données. Avant d’arriver à la syntaxe SQL pour </a:t>
            </a:r>
            <a:r>
              <a:rPr lang="fr" b="1"/>
              <a:t>CREATE TABLE</a:t>
            </a:r>
            <a:r>
              <a:rPr lang="fr"/>
              <a:t>, il conviendrait de comprendre le contenu d’une table. Les tables se divisent en lignes et en colonnes. Chaque ligne représente une partie des données, et chaque colonne peut représenter un composant de cette partie de données.</a:t>
            </a:r>
            <a:endParaRPr/>
          </a:p>
          <a:p>
            <a:pPr marL="0" lvl="0" indent="0" algn="l" rtl="0">
              <a:spcBef>
                <a:spcPts val="1600"/>
              </a:spcBef>
              <a:spcAft>
                <a:spcPts val="1600"/>
              </a:spcAft>
              <a:buNone/>
            </a:pPr>
            <a:endParaRPr/>
          </a:p>
        </p:txBody>
      </p:sp>
      <p:graphicFrame>
        <p:nvGraphicFramePr>
          <p:cNvPr id="171" name="Google Shape;171;p30"/>
          <p:cNvGraphicFramePr/>
          <p:nvPr/>
        </p:nvGraphicFramePr>
        <p:xfrm>
          <a:off x="868225" y="2456700"/>
          <a:ext cx="3000000" cy="3000000"/>
        </p:xfrm>
        <a:graphic>
          <a:graphicData uri="http://schemas.openxmlformats.org/drawingml/2006/table">
            <a:tbl>
              <a:tblPr>
                <a:noFill/>
                <a:tableStyleId>{042FDFE5-54F3-46D4-8120-39CBE93FA19F}</a:tableStyleId>
              </a:tblPr>
              <a:tblGrid>
                <a:gridCol w="3619500"/>
                <a:gridCol w="3619500"/>
              </a:tblGrid>
              <a:tr h="381000">
                <a:tc>
                  <a:txBody>
                    <a:bodyPr/>
                    <a:lstStyle/>
                    <a:p>
                      <a:pPr marL="0" lvl="0" indent="0" algn="l" rtl="0">
                        <a:spcBef>
                          <a:spcPts val="0"/>
                        </a:spcBef>
                        <a:spcAft>
                          <a:spcPts val="0"/>
                        </a:spcAft>
                        <a:buNone/>
                      </a:pPr>
                      <a:r>
                        <a:rPr lang="fr" b="1"/>
                        <a:t>Synthaxe:</a:t>
                      </a:r>
                      <a:endParaRPr b="1"/>
                    </a:p>
                    <a:p>
                      <a:pPr marL="0" lvl="0" indent="0" algn="l" rtl="0">
                        <a:spcBef>
                          <a:spcPts val="0"/>
                        </a:spcBef>
                        <a:spcAft>
                          <a:spcPts val="0"/>
                        </a:spcAft>
                        <a:buNone/>
                      </a:pPr>
                      <a:r>
                        <a:rPr lang="fr"/>
                        <a:t/>
                      </a:r>
                      <a:br>
                        <a:rPr lang="fr"/>
                      </a:br>
                      <a:r>
                        <a:rPr lang="fr"/>
                        <a:t>CREATE TABLE table_name</a:t>
                      </a:r>
                      <a:br>
                        <a:rPr lang="fr"/>
                      </a:br>
                      <a:r>
                        <a:rPr lang="fr"/>
                        <a:t>(</a:t>
                      </a:r>
                      <a:br>
                        <a:rPr lang="fr"/>
                      </a:br>
                      <a:r>
                        <a:rPr lang="fr"/>
                        <a:t>column_name1 data_type(size),</a:t>
                      </a:r>
                      <a:br>
                        <a:rPr lang="fr"/>
                      </a:br>
                      <a:r>
                        <a:rPr lang="fr"/>
                        <a:t>column_name2 data_type(size),</a:t>
                      </a:r>
                      <a:br>
                        <a:rPr lang="fr"/>
                      </a:br>
                      <a:r>
                        <a:rPr lang="fr"/>
                        <a:t>column_name3 data_type(size),</a:t>
                      </a:r>
                      <a:br>
                        <a:rPr lang="fr"/>
                      </a:br>
                      <a:r>
                        <a:rPr lang="fr"/>
                        <a:t>....</a:t>
                      </a:r>
                      <a:br>
                        <a:rPr lang="fr"/>
                      </a:br>
                      <a:r>
                        <a:rPr lang="fr"/>
                        <a:t>);</a:t>
                      </a:r>
                      <a:br>
                        <a:rPr lang="fr"/>
                      </a:br>
                      <a:r>
                        <a:rPr lang="fr"/>
                        <a:t/>
                      </a:r>
                      <a:br>
                        <a:rPr lang="fr"/>
                      </a:br>
                      <a:endParaRPr/>
                    </a:p>
                  </a:txBody>
                  <a:tcPr marL="91425" marR="91425" marT="91425" marB="91425"/>
                </a:tc>
                <a:tc>
                  <a:txBody>
                    <a:bodyPr/>
                    <a:lstStyle/>
                    <a:p>
                      <a:pPr marL="0" lvl="0" indent="0" algn="l" rtl="0">
                        <a:spcBef>
                          <a:spcPts val="0"/>
                        </a:spcBef>
                        <a:spcAft>
                          <a:spcPts val="0"/>
                        </a:spcAft>
                        <a:buNone/>
                      </a:pPr>
                      <a:r>
                        <a:rPr lang="fr" b="1"/>
                        <a:t>Exemple:</a:t>
                      </a:r>
                      <a:endParaRPr b="1"/>
                    </a:p>
                    <a:p>
                      <a:pPr marL="0" lvl="0" indent="0" algn="l" rtl="0">
                        <a:spcBef>
                          <a:spcPts val="0"/>
                        </a:spcBef>
                        <a:spcAft>
                          <a:spcPts val="0"/>
                        </a:spcAft>
                        <a:buNone/>
                      </a:pPr>
                      <a:endParaRPr/>
                    </a:p>
                    <a:p>
                      <a:pPr marL="0" lvl="0" indent="0" algn="l" rtl="0">
                        <a:spcBef>
                          <a:spcPts val="0"/>
                        </a:spcBef>
                        <a:spcAft>
                          <a:spcPts val="0"/>
                        </a:spcAft>
                        <a:buNone/>
                      </a:pPr>
                      <a:r>
                        <a:rPr lang="fr"/>
                        <a:t>CREATE TABLE Persons IF NOT EXISTS</a:t>
                      </a:r>
                      <a:br>
                        <a:rPr lang="fr"/>
                      </a:br>
                      <a:r>
                        <a:rPr lang="fr"/>
                        <a:t>(</a:t>
                      </a:r>
                      <a:br>
                        <a:rPr lang="fr"/>
                      </a:br>
                      <a:r>
                        <a:rPr lang="fr"/>
                        <a:t>PersonID int,</a:t>
                      </a:r>
                      <a:br>
                        <a:rPr lang="fr"/>
                      </a:br>
                      <a:r>
                        <a:rPr lang="fr"/>
                        <a:t>LastName varchar(255),</a:t>
                      </a:r>
                      <a:br>
                        <a:rPr lang="fr"/>
                      </a:br>
                      <a:r>
                        <a:rPr lang="fr"/>
                        <a:t>FirstName varchar(255),</a:t>
                      </a:r>
                      <a:br>
                        <a:rPr lang="fr"/>
                      </a:br>
                      <a:r>
                        <a:rPr lang="fr"/>
                        <a:t>Address varchar(255),</a:t>
                      </a:r>
                      <a:br>
                        <a:rPr lang="fr"/>
                      </a:br>
                      <a:r>
                        <a:rPr lang="fr"/>
                        <a:t>City varchar(255)</a:t>
                      </a:r>
                      <a:br>
                        <a:rPr lang="fr"/>
                      </a:br>
                      <a:r>
                        <a:rPr lang="fr"/>
                        <a:t>);</a:t>
                      </a:r>
                      <a:endParaRPr/>
                    </a:p>
                  </a:txBody>
                  <a:tcPr marL="91425" marR="91425" marT="91425" marB="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a:t>
            </a:r>
            <a:endParaRPr/>
          </a:p>
        </p:txBody>
      </p:sp>
      <p:sp>
        <p:nvSpPr>
          <p:cNvPr id="177" name="Google Shape;177;p31"/>
          <p:cNvSpPr txBox="1">
            <a:spLocks noGrp="1"/>
          </p:cNvSpPr>
          <p:nvPr>
            <p:ph type="body" idx="1"/>
          </p:nvPr>
        </p:nvSpPr>
        <p:spPr>
          <a:xfrm>
            <a:off x="311700" y="620000"/>
            <a:ext cx="8520600" cy="394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Les propriétés de vos objets peuvent être de types très différents :</a:t>
            </a:r>
            <a:br>
              <a:rPr lang="fr"/>
            </a:br>
            <a:r>
              <a:rPr lang="fr"/>
              <a:t>• Nombre entier signé ou non (quantité commandée, âge)</a:t>
            </a:r>
            <a:br>
              <a:rPr lang="fr"/>
            </a:br>
            <a:r>
              <a:rPr lang="fr"/>
              <a:t>• Nombre à virgule (prix, taille)</a:t>
            </a:r>
            <a:br>
              <a:rPr lang="fr"/>
            </a:br>
            <a:r>
              <a:rPr lang="fr"/>
              <a:t>• Chaîne de caractères (nom, adresse, article de presse)</a:t>
            </a:r>
            <a:br>
              <a:rPr lang="fr"/>
            </a:br>
            <a:r>
              <a:rPr lang="fr"/>
              <a:t>• Date et heure (date de naissance, heure de parution)</a:t>
            </a:r>
            <a:br>
              <a:rPr lang="fr"/>
            </a:br>
            <a:r>
              <a:rPr lang="fr"/>
              <a:t>• Énumération (une couleur parmi une liste prédéfinie)</a:t>
            </a:r>
            <a:br>
              <a:rPr lang="fr"/>
            </a:br>
            <a:r>
              <a:rPr lang="fr"/>
              <a:t>• Ensemble (une ou des monnaies parmi une liste prédéfinie)</a:t>
            </a:r>
            <a:br>
              <a:rPr lang="fr"/>
            </a:br>
            <a:r>
              <a:rPr lang="fr"/>
              <a:t>Il s’agit de choisir le plus adapté à vos besoins.</a:t>
            </a:r>
            <a:br>
              <a:rPr lang="fr"/>
            </a:br>
            <a:r>
              <a:rPr lang="fr"/>
              <a:t>Ces types requièrent une plus ou moins grande quantité de données à stocker.</a:t>
            </a:r>
            <a:br>
              <a:rPr lang="fr"/>
            </a:br>
            <a:r>
              <a:rPr lang="fr"/>
              <a:t>Par exemple, ne pas choisir un LONGTEXT pour stocker un prénom mais</a:t>
            </a:r>
            <a:br>
              <a:rPr lang="fr"/>
            </a:br>
            <a:r>
              <a:rPr lang="fr"/>
              <a:t>plutôt un VACHAR(40)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660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Système de Gestion de Base de Données</a:t>
            </a:r>
            <a:endParaRPr/>
          </a:p>
        </p:txBody>
      </p:sp>
      <p:sp>
        <p:nvSpPr>
          <p:cNvPr id="64" name="Google Shape;64;p14"/>
          <p:cNvSpPr txBox="1">
            <a:spLocks noGrp="1"/>
          </p:cNvSpPr>
          <p:nvPr>
            <p:ph type="body" idx="1"/>
          </p:nvPr>
        </p:nvSpPr>
        <p:spPr>
          <a:xfrm>
            <a:off x="311700" y="756975"/>
            <a:ext cx="8520600" cy="3811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Un </a:t>
            </a:r>
            <a:r>
              <a:rPr lang="fr" sz="1800" b="1" i="0" u="none" strike="noStrike" cap="none">
                <a:solidFill>
                  <a:schemeClr val="dk2"/>
                </a:solidFill>
                <a:latin typeface="Proxima Nova"/>
                <a:ea typeface="Proxima Nova"/>
                <a:cs typeface="Proxima Nova"/>
                <a:sym typeface="Proxima Nova"/>
              </a:rPr>
              <a:t>Système de Gestion de Base de Données (SGBD)</a:t>
            </a:r>
            <a:r>
              <a:rPr lang="fr" sz="1800" b="0" i="0" u="none" strike="noStrike" cap="none">
                <a:solidFill>
                  <a:schemeClr val="dk2"/>
                </a:solidFill>
                <a:latin typeface="Proxima Nova"/>
                <a:ea typeface="Proxima Nova"/>
                <a:cs typeface="Proxima Nova"/>
                <a:sym typeface="Proxima Nova"/>
              </a:rPr>
              <a:t> est un logiciel qui permet de stocker des informations dans une base de données. Un tel système permet de lire, écrire, modifier, trier, transformer ou même imprimer les données qui sont contenus dans la base de données.</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Parmi les logiciels les plus connus il est possible de citer : MySQL, PostgreSQL, SQLite, Oracle Database, Microsoft SQL Server, Firebird ou Ingres.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 - entiers</a:t>
            </a:r>
            <a:endParaRPr/>
          </a:p>
        </p:txBody>
      </p:sp>
      <p:sp>
        <p:nvSpPr>
          <p:cNvPr id="183" name="Google Shape;183;p32"/>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a:t>
            </a:r>
            <a:r>
              <a:rPr lang="fr" b="1"/>
              <a:t>*</a:t>
            </a:r>
            <a:r>
              <a:rPr lang="fr"/>
              <a:t>) : </a:t>
            </a:r>
            <a:r>
              <a:rPr lang="fr" b="1"/>
              <a:t>INTEGER </a:t>
            </a:r>
            <a:r>
              <a:rPr lang="fr"/>
              <a:t>est un synonyme de </a:t>
            </a:r>
            <a:r>
              <a:rPr lang="fr" b="1"/>
              <a:t>INT</a:t>
            </a:r>
            <a:r>
              <a:rPr lang="fr"/>
              <a:t>.</a:t>
            </a:r>
            <a:br>
              <a:rPr lang="fr"/>
            </a:br>
            <a:r>
              <a:rPr lang="fr" b="1"/>
              <a:t>UNSIGNED </a:t>
            </a:r>
            <a:r>
              <a:rPr lang="fr"/>
              <a:t>permet d’avoir un type non signé(valeur positive).</a:t>
            </a:r>
            <a:br>
              <a:rPr lang="fr"/>
            </a:br>
            <a:r>
              <a:rPr lang="fr" b="1"/>
              <a:t>ZEROFILL </a:t>
            </a:r>
            <a:r>
              <a:rPr lang="fr"/>
              <a:t>: remplissage des zéros non significatifs.</a:t>
            </a:r>
            <a:endParaRPr/>
          </a:p>
        </p:txBody>
      </p:sp>
      <p:pic>
        <p:nvPicPr>
          <p:cNvPr id="184" name="Google Shape;184;p32"/>
          <p:cNvPicPr preferRelativeResize="0"/>
          <p:nvPr/>
        </p:nvPicPr>
        <p:blipFill rotWithShape="1">
          <a:blip r:embed="rId3">
            <a:alphaModFix/>
          </a:blip>
          <a:srcRect l="8018" t="12055" r="8194" b="15016"/>
          <a:stretch/>
        </p:blipFill>
        <p:spPr>
          <a:xfrm>
            <a:off x="1424887" y="666325"/>
            <a:ext cx="6294227" cy="3081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 - flottants</a:t>
            </a:r>
            <a:endParaRPr/>
          </a:p>
        </p:txBody>
      </p:sp>
      <p:sp>
        <p:nvSpPr>
          <p:cNvPr id="190" name="Google Shape;190;p33"/>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Les flottants – dits aussi nombres réels – sont des nombres à virgule. Contrairement aux entiers, leur domaine n’est pas continu du fait de l’impossibilité de les représenter avec une précision absolue.</a:t>
            </a:r>
            <a:br>
              <a:rPr lang="fr"/>
            </a:b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 - flottants</a:t>
            </a:r>
            <a:endParaRPr/>
          </a:p>
        </p:txBody>
      </p:sp>
      <p:sp>
        <p:nvSpPr>
          <p:cNvPr id="196" name="Google Shape;196;p34"/>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Exemple du type </a:t>
            </a:r>
            <a:r>
              <a:rPr lang="fr" b="1"/>
              <a:t>FLOAT </a:t>
            </a:r>
            <a:r>
              <a:rPr lang="fr"/>
              <a:t>:</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 : </a:t>
            </a:r>
            <a:r>
              <a:rPr lang="fr" b="1"/>
              <a:t>REAL </a:t>
            </a:r>
            <a:r>
              <a:rPr lang="fr"/>
              <a:t>est un synonyme de </a:t>
            </a:r>
            <a:r>
              <a:rPr lang="fr" b="1"/>
              <a:t>DOUBLE</a:t>
            </a:r>
            <a:r>
              <a:rPr lang="fr"/>
              <a:t>.</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p:txBody>
      </p:sp>
      <p:pic>
        <p:nvPicPr>
          <p:cNvPr id="197" name="Google Shape;197;p34"/>
          <p:cNvPicPr preferRelativeResize="0"/>
          <p:nvPr/>
        </p:nvPicPr>
        <p:blipFill rotWithShape="1">
          <a:blip r:embed="rId3">
            <a:alphaModFix/>
          </a:blip>
          <a:srcRect l="6105" t="20487" r="6922" b="11401"/>
          <a:stretch/>
        </p:blipFill>
        <p:spPr>
          <a:xfrm>
            <a:off x="595600" y="1088375"/>
            <a:ext cx="7952800" cy="3219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 - chaînes</a:t>
            </a:r>
            <a:endParaRPr/>
          </a:p>
        </p:txBody>
      </p:sp>
      <p:sp>
        <p:nvSpPr>
          <p:cNvPr id="203" name="Google Shape;203;p35"/>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 : </a:t>
            </a:r>
            <a:r>
              <a:rPr lang="fr" b="1"/>
              <a:t>NUMERIC </a:t>
            </a:r>
            <a:r>
              <a:rPr lang="fr"/>
              <a:t>est un synonyme de </a:t>
            </a:r>
            <a:r>
              <a:rPr lang="fr" b="1"/>
              <a:t>DECIMAL</a:t>
            </a:r>
            <a:r>
              <a:rPr lang="fr"/>
              <a:t>.</a:t>
            </a:r>
            <a:endParaRPr/>
          </a:p>
        </p:txBody>
      </p:sp>
      <p:pic>
        <p:nvPicPr>
          <p:cNvPr id="204" name="Google Shape;204;p35"/>
          <p:cNvPicPr preferRelativeResize="0"/>
          <p:nvPr/>
        </p:nvPicPr>
        <p:blipFill rotWithShape="1">
          <a:blip r:embed="rId3">
            <a:alphaModFix/>
          </a:blip>
          <a:srcRect l="22612" t="18957" r="23277" b="18682"/>
          <a:stretch/>
        </p:blipFill>
        <p:spPr>
          <a:xfrm>
            <a:off x="1172725" y="607900"/>
            <a:ext cx="6923150" cy="3927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Types des attributs MySQL - chaînes</a:t>
            </a:r>
            <a:endParaRPr/>
          </a:p>
        </p:txBody>
      </p:sp>
      <p:sp>
        <p:nvSpPr>
          <p:cNvPr id="210" name="Google Shape;210;p36"/>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Les types TINYTEXT, TEXT, MEDIUMTEXT et LONGTEXT peuvent être</a:t>
            </a:r>
            <a:br>
              <a:rPr lang="fr"/>
            </a:br>
            <a:r>
              <a:rPr lang="fr"/>
              <a:t>judicieusement remplacés respectivement par TINYBLOB, BLOB,</a:t>
            </a:r>
            <a:br>
              <a:rPr lang="fr"/>
            </a:br>
            <a:r>
              <a:rPr lang="fr"/>
              <a:t>MEDIUMBLOB et LONGBLOB.</a:t>
            </a:r>
            <a:endParaRPr/>
          </a:p>
          <a:p>
            <a:pPr marL="0" marR="0" lvl="0" indent="0" algn="l" rtl="0">
              <a:lnSpc>
                <a:spcPct val="115000"/>
              </a:lnSpc>
              <a:spcBef>
                <a:spcPts val="0"/>
              </a:spcBef>
              <a:spcAft>
                <a:spcPts val="0"/>
              </a:spcAft>
              <a:buClr>
                <a:schemeClr val="dk2"/>
              </a:buClr>
              <a:buFont typeface="Proxima Nova"/>
              <a:buNone/>
            </a:pPr>
            <a:r>
              <a:rPr lang="fr"/>
              <a:t/>
            </a:r>
            <a:br>
              <a:rPr lang="fr"/>
            </a:br>
            <a:r>
              <a:rPr lang="fr"/>
              <a:t>Ils ne diffèrent que par la sensibilité à la casse qui caractérise la famille des</a:t>
            </a:r>
            <a:br>
              <a:rPr lang="fr"/>
            </a:br>
            <a:r>
              <a:rPr lang="fr"/>
              <a:t>BLOB. Alors que la famille des TEXT sont insensibles à la casse lors des tris et</a:t>
            </a:r>
            <a:br>
              <a:rPr lang="fr"/>
            </a:br>
            <a:r>
              <a:rPr lang="fr"/>
              <a:t>recherches.</a:t>
            </a:r>
            <a:endParaRPr/>
          </a:p>
          <a:p>
            <a:pPr marL="0" marR="0" lvl="0" indent="0" algn="l" rtl="0">
              <a:lnSpc>
                <a:spcPct val="115000"/>
              </a:lnSpc>
              <a:spcBef>
                <a:spcPts val="0"/>
              </a:spcBef>
              <a:spcAft>
                <a:spcPts val="0"/>
              </a:spcAft>
              <a:buClr>
                <a:schemeClr val="dk2"/>
              </a:buClr>
              <a:buFont typeface="Proxima Nova"/>
              <a:buNone/>
            </a:pPr>
            <a:r>
              <a:rPr lang="fr"/>
              <a:t/>
            </a:r>
            <a:br>
              <a:rPr lang="fr"/>
            </a:br>
            <a:r>
              <a:rPr lang="fr"/>
              <a:t>Les BLOB peuvent être utilisés pour stocker des données binaires.</a:t>
            </a:r>
            <a:br>
              <a:rPr lang="fr"/>
            </a:br>
            <a:r>
              <a:rPr lang="fr"/>
              <a:t>Les VARCHAR, TEXT et BLOB sont de taille variable. Alors que les CHAR et</a:t>
            </a:r>
            <a:br>
              <a:rPr lang="fr"/>
            </a:br>
            <a:r>
              <a:rPr lang="fr"/>
              <a:t>DECIMAL sont de taille fixe.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Types des attributs MySQL - dates et heures</a:t>
            </a:r>
            <a:endParaRPr sz="2900"/>
          </a:p>
        </p:txBody>
      </p:sp>
      <p:sp>
        <p:nvSpPr>
          <p:cNvPr id="216" name="Google Shape;216;p37"/>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endParaRPr/>
          </a:p>
        </p:txBody>
      </p:sp>
      <p:pic>
        <p:nvPicPr>
          <p:cNvPr id="217" name="Google Shape;217;p37"/>
          <p:cNvPicPr preferRelativeResize="0"/>
          <p:nvPr/>
        </p:nvPicPr>
        <p:blipFill rotWithShape="1">
          <a:blip r:embed="rId3">
            <a:alphaModFix/>
          </a:blip>
          <a:srcRect l="21259" t="26957" r="21591" b="9643"/>
          <a:stretch/>
        </p:blipFill>
        <p:spPr>
          <a:xfrm>
            <a:off x="689225" y="697475"/>
            <a:ext cx="7797548" cy="4399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Types des attributs MySQL - énumérations</a:t>
            </a:r>
            <a:endParaRPr sz="2900"/>
          </a:p>
        </p:txBody>
      </p:sp>
      <p:sp>
        <p:nvSpPr>
          <p:cNvPr id="223" name="Google Shape;223;p38"/>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Un attribut de type </a:t>
            </a:r>
            <a:r>
              <a:rPr lang="fr" b="1"/>
              <a:t>ENUM </a:t>
            </a:r>
            <a:r>
              <a:rPr lang="fr"/>
              <a:t>peut prendre une valeur parmi celles définies lors de</a:t>
            </a:r>
            <a:br>
              <a:rPr lang="fr"/>
            </a:br>
            <a:r>
              <a:rPr lang="fr"/>
              <a:t>la création de la table plus la chaîne vide ainsi que </a:t>
            </a:r>
            <a:r>
              <a:rPr lang="fr" b="1"/>
              <a:t>NULL </a:t>
            </a:r>
            <a:r>
              <a:rPr lang="fr"/>
              <a:t>si la définition le</a:t>
            </a:r>
            <a:br>
              <a:rPr lang="fr"/>
            </a:br>
            <a:r>
              <a:rPr lang="fr"/>
              <a:t>permet. Il peut être définit jusqu’à 65535 valeurs distinctes insensibles à la casse.</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Définition d’un tel attribut :</a:t>
            </a:r>
            <a:br>
              <a:rPr lang="fr"/>
            </a:br>
            <a:r>
              <a:rPr lang="fr" b="1"/>
              <a:t>nom_attribut ENUM(‘’valeur 1’’,’’valeur 2’’…)</a:t>
            </a:r>
            <a:br>
              <a:rPr lang="fr" b="1"/>
            </a:br>
            <a:r>
              <a:rPr lang="fr" b="1"/>
              <a:t>nom_attribut ENUM(‘’valeur 1’’,’’valeur 2’’…) NULL</a:t>
            </a: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r>
              <a:rPr lang="fr"/>
              <a:t>A chaque valeur est associée un index allant de 0 à N si N valeurs ont été</a:t>
            </a:r>
            <a:br>
              <a:rPr lang="fr"/>
            </a:br>
            <a:r>
              <a:rPr lang="fr"/>
              <a:t>définies. L’index 1 à la première valeur 1</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En savoir plus : </a:t>
            </a:r>
            <a:r>
              <a:rPr lang="fr" u="sng">
                <a:solidFill>
                  <a:schemeClr val="hlink"/>
                </a:solidFill>
                <a:hlinkClick r:id="rId3"/>
              </a:rPr>
              <a:t>http://www.mysqltutorial.org/mysql-enum/</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           ENUM n’est utilisé que sur MySQL.</a:t>
            </a:r>
            <a:endParaRPr/>
          </a:p>
        </p:txBody>
      </p:sp>
      <p:pic>
        <p:nvPicPr>
          <p:cNvPr id="224" name="Google Shape;224;p38"/>
          <p:cNvPicPr preferRelativeResize="0"/>
          <p:nvPr/>
        </p:nvPicPr>
        <p:blipFill rotWithShape="1">
          <a:blip r:embed="rId4">
            <a:alphaModFix/>
          </a:blip>
          <a:srcRect l="18105" t="15343" r="17094" b="19860"/>
          <a:stretch/>
        </p:blipFill>
        <p:spPr>
          <a:xfrm>
            <a:off x="311700" y="4495400"/>
            <a:ext cx="648100" cy="64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Types des attributs MySQL - ensembles</a:t>
            </a:r>
            <a:endParaRPr sz="2900"/>
          </a:p>
        </p:txBody>
      </p:sp>
      <p:sp>
        <p:nvSpPr>
          <p:cNvPr id="230" name="Google Shape;230;p39"/>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Un attribut de type </a:t>
            </a:r>
            <a:r>
              <a:rPr lang="fr" b="1"/>
              <a:t>SET </a:t>
            </a:r>
            <a:r>
              <a:rPr lang="fr"/>
              <a:t>peut prendre pour valeur la chaîne vide, </a:t>
            </a:r>
            <a:r>
              <a:rPr lang="fr" b="1"/>
              <a:t>NULL </a:t>
            </a:r>
            <a:r>
              <a:rPr lang="fr"/>
              <a:t>ou une</a:t>
            </a:r>
            <a:br>
              <a:rPr lang="fr"/>
            </a:br>
            <a:r>
              <a:rPr lang="fr"/>
              <a:t>chaîne contenant une liste de valeurs qui doivent être déclarées lors de la</a:t>
            </a:r>
            <a:br>
              <a:rPr lang="fr"/>
            </a:br>
            <a:r>
              <a:rPr lang="fr"/>
              <a:t>définition de l’attribut lors de la création de la relation.</a:t>
            </a:r>
            <a:br>
              <a:rPr lang="fr"/>
            </a:br>
            <a:r>
              <a:rPr lang="fr"/>
              <a:t>Par exemple, un attribut déclaré comme ci :</a:t>
            </a:r>
            <a:br>
              <a:rPr lang="fr"/>
            </a:br>
            <a:r>
              <a:rPr lang="fr" b="1"/>
              <a:t>SET(‘‘voiture’’, ‘’moto’’, ’’vélo’’) NOT NULL</a:t>
            </a:r>
            <a:r>
              <a:rPr lang="fr"/>
              <a:t/>
            </a:r>
            <a:br>
              <a:rPr lang="fr"/>
            </a:br>
            <a:r>
              <a:rPr lang="fr"/>
              <a:t>peut prendre les valeurs suivantes :</a:t>
            </a:r>
            <a:br>
              <a:rPr lang="fr"/>
            </a:br>
            <a:r>
              <a:rPr lang="fr" b="1"/>
              <a:t>‘’’’ </a:t>
            </a:r>
            <a:r>
              <a:rPr lang="fr"/>
              <a:t>(chaîne vide)</a:t>
            </a:r>
            <a:br>
              <a:rPr lang="fr"/>
            </a:br>
            <a:r>
              <a:rPr lang="fr" b="1"/>
              <a:t>‘’voiture,moto’’</a:t>
            </a:r>
            <a:r>
              <a:rPr lang="fr"/>
              <a:t/>
            </a:r>
            <a:br>
              <a:rPr lang="fr"/>
            </a:br>
            <a:r>
              <a:rPr lang="fr" b="1"/>
              <a:t>‘’vélo,voiture,moto’’</a:t>
            </a:r>
            <a:r>
              <a:rPr lang="fr"/>
              <a:t/>
            </a:r>
            <a:br>
              <a:rPr lang="fr"/>
            </a:br>
            <a:r>
              <a:rPr lang="fr"/>
              <a:t>et autres combinaisons de listes des trois valeurs définie plus haut.</a:t>
            </a:r>
            <a:br>
              <a:rPr lang="fr"/>
            </a:br>
            <a:r>
              <a:rPr lang="fr"/>
              <a:t>Un attribut déclaré comme suit :</a:t>
            </a:r>
            <a:br>
              <a:rPr lang="fr"/>
            </a:br>
            <a:r>
              <a:rPr lang="fr" b="1"/>
              <a:t>SET(‘‘voiture’’, ‘’moto’’, ’’vélo’’) NULL</a:t>
            </a:r>
            <a:r>
              <a:rPr lang="fr"/>
              <a:t/>
            </a:r>
            <a:br>
              <a:rPr lang="fr"/>
            </a:br>
            <a:r>
              <a:rPr lang="fr"/>
              <a:t>peut prendre, en plus ce celles précédentes, la valeur </a:t>
            </a:r>
            <a:r>
              <a:rPr lang="fr" b="1"/>
              <a:t>NULL</a:t>
            </a:r>
            <a:r>
              <a:rPr lang="fr"/>
              <a:t>.</a:t>
            </a:r>
            <a:br>
              <a:rPr lang="fr"/>
            </a:br>
            <a:r>
              <a:rPr lang="fr"/>
              <a:t>Il ne peut être défini que 64 éléments maximum.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Identificateurs</a:t>
            </a:r>
            <a:endParaRPr sz="2900"/>
          </a:p>
        </p:txBody>
      </p:sp>
      <p:sp>
        <p:nvSpPr>
          <p:cNvPr id="236" name="Google Shape;236;p40"/>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Les noms des bases, relations, attributs, index et alias sont constitués de</a:t>
            </a:r>
            <a:br>
              <a:rPr lang="fr"/>
            </a:br>
            <a:r>
              <a:rPr lang="fr"/>
              <a:t>caractères alphanumériques et des caractères </a:t>
            </a:r>
            <a:r>
              <a:rPr lang="fr" b="1"/>
              <a:t>_ </a:t>
            </a:r>
            <a:r>
              <a:rPr lang="fr"/>
              <a:t>et </a:t>
            </a:r>
            <a:r>
              <a:rPr lang="fr" b="1"/>
              <a:t>$</a:t>
            </a:r>
            <a:r>
              <a:rPr lang="fr"/>
              <a:t>.</a:t>
            </a:r>
            <a:br>
              <a:rPr lang="fr"/>
            </a:br>
            <a:r>
              <a:rPr lang="fr"/>
              <a:t>Un nom comporte au maximum 64 caractères.</a:t>
            </a:r>
            <a:br>
              <a:rPr lang="fr"/>
            </a:br>
            <a:r>
              <a:rPr lang="fr"/>
              <a:t>Comme les bases de données et les relations sont codées directement dans le</a:t>
            </a:r>
            <a:br>
              <a:rPr lang="fr"/>
            </a:br>
            <a:r>
              <a:rPr lang="fr"/>
              <a:t>système de fichiers, la sensibilité à la casse de MySQL dépend de celle du</a:t>
            </a:r>
            <a:br>
              <a:rPr lang="fr"/>
            </a:br>
            <a:r>
              <a:rPr lang="fr"/>
              <a:t>système d’exploitation sur lequel il repose. Sous Windows, la casse n’a pas</a:t>
            </a:r>
            <a:br>
              <a:rPr lang="fr"/>
            </a:br>
            <a:r>
              <a:rPr lang="fr"/>
              <a:t>d’importance ; alors que sous Unix, elle en a !</a:t>
            </a:r>
            <a:br>
              <a:rPr lang="fr"/>
            </a:br>
            <a:r>
              <a:rPr lang="fr" b="1"/>
              <a:t>Le point .</a:t>
            </a:r>
            <a:r>
              <a:rPr lang="fr"/>
              <a:t> est un caractère réservé utilisé comme séparateur entre le nom</a:t>
            </a:r>
            <a:br>
              <a:rPr lang="fr"/>
            </a:br>
            <a:r>
              <a:rPr lang="fr"/>
              <a:t>d’une base et celui d’une relation, entre le nom d’une relation et celui d’un</a:t>
            </a:r>
            <a:br>
              <a:rPr lang="fr"/>
            </a:br>
            <a:r>
              <a:rPr lang="fr"/>
              <a:t>attribut.</a:t>
            </a:r>
            <a:br>
              <a:rPr lang="fr"/>
            </a:br>
            <a:r>
              <a:rPr lang="fr"/>
              <a:t>Exemple :</a:t>
            </a:r>
            <a:br>
              <a:rPr lang="fr"/>
            </a:br>
            <a:r>
              <a:rPr lang="fr" b="1"/>
              <a:t>SELECT base1.table25.attribut5</a:t>
            </a:r>
            <a:br>
              <a:rPr lang="fr" b="1"/>
            </a:br>
            <a:r>
              <a:rPr lang="fr" b="1"/>
              <a:t>FROM base1.table25</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Constraint</a:t>
            </a:r>
            <a:endParaRPr sz="2900"/>
          </a:p>
        </p:txBody>
      </p:sp>
      <p:sp>
        <p:nvSpPr>
          <p:cNvPr id="242" name="Google Shape;242;p41"/>
          <p:cNvSpPr txBox="1">
            <a:spLocks noGrp="1"/>
          </p:cNvSpPr>
          <p:nvPr>
            <p:ph type="body" idx="1"/>
          </p:nvPr>
        </p:nvSpPr>
        <p:spPr>
          <a:xfrm>
            <a:off x="311700" y="620000"/>
            <a:ext cx="8520600" cy="4477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NOT NULL, UNIQUE, CHECK, DEFAULT, INDEX, Clé primaire, Clé étrangère:</a:t>
            </a:r>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Les contraintes permettent de limiter le type de données à insérer dans une table. Ces contraintes peuvent être spécifiées lors de la création de la table par l’intermédiaire de l’instruction CREATE TABLE, ou après la création de la table au moyen de l’instruction ALTER TABLE.</a:t>
            </a:r>
            <a:br>
              <a:rPr lang="fr"/>
            </a:br>
            <a:r>
              <a:rPr lang="fr"/>
              <a:t/>
            </a:r>
            <a:br>
              <a:rPr lang="fr"/>
            </a:br>
            <a:r>
              <a:rPr lang="fr"/>
              <a:t>Les contraintes les plus communes sont :</a:t>
            </a:r>
            <a:br>
              <a:rPr lang="fr"/>
            </a:br>
            <a:r>
              <a:rPr lang="fr" b="1"/>
              <a:t>NOT NULL</a:t>
            </a:r>
            <a:br>
              <a:rPr lang="fr" b="1"/>
            </a:br>
            <a:r>
              <a:rPr lang="fr" b="1"/>
              <a:t>UNIQUE</a:t>
            </a:r>
            <a:br>
              <a:rPr lang="fr" b="1"/>
            </a:br>
            <a:r>
              <a:rPr lang="fr" b="1"/>
              <a:t>CHECK</a:t>
            </a:r>
            <a:br>
              <a:rPr lang="fr" b="1"/>
            </a:br>
            <a:r>
              <a:rPr lang="fr" b="1"/>
              <a:t>Clé primaire</a:t>
            </a:r>
            <a:br>
              <a:rPr lang="fr" b="1"/>
            </a:br>
            <a:r>
              <a:rPr lang="fr" b="1"/>
              <a:t>Clé étrangère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123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Une base de données c'est quoi?</a:t>
            </a:r>
            <a:endParaRPr/>
          </a:p>
        </p:txBody>
      </p:sp>
      <p:sp>
        <p:nvSpPr>
          <p:cNvPr id="70" name="Google Shape;7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Une </a:t>
            </a:r>
            <a:r>
              <a:rPr lang="fr" sz="1800" b="1" i="0" u="none" strike="noStrike" cap="none">
                <a:solidFill>
                  <a:schemeClr val="dk2"/>
                </a:solidFill>
                <a:latin typeface="Proxima Nova"/>
                <a:ea typeface="Proxima Nova"/>
                <a:cs typeface="Proxima Nova"/>
                <a:sym typeface="Proxima Nova"/>
              </a:rPr>
              <a:t>base de données</a:t>
            </a:r>
            <a:r>
              <a:rPr lang="fr" sz="1800" b="0" i="0" u="none" strike="noStrike" cap="none">
                <a:solidFill>
                  <a:schemeClr val="dk2"/>
                </a:solidFill>
                <a:latin typeface="Proxima Nova"/>
                <a:ea typeface="Proxima Nova"/>
                <a:cs typeface="Proxima Nova"/>
                <a:sym typeface="Proxima Nova"/>
              </a:rPr>
              <a:t> ( ou </a:t>
            </a:r>
            <a:r>
              <a:rPr lang="fr" sz="1800" b="1" i="0" u="none" strike="noStrike" cap="none">
                <a:solidFill>
                  <a:schemeClr val="dk2"/>
                </a:solidFill>
                <a:latin typeface="Proxima Nova"/>
                <a:ea typeface="Proxima Nova"/>
                <a:cs typeface="Proxima Nova"/>
                <a:sym typeface="Proxima Nova"/>
              </a:rPr>
              <a:t>database </a:t>
            </a:r>
            <a:r>
              <a:rPr lang="fr" sz="1800" b="0" i="0" u="none" strike="noStrike" cap="none">
                <a:solidFill>
                  <a:schemeClr val="dk2"/>
                </a:solidFill>
                <a:latin typeface="Proxima Nova"/>
                <a:ea typeface="Proxima Nova"/>
                <a:cs typeface="Proxima Nova"/>
                <a:sym typeface="Proxima Nova"/>
              </a:rPr>
              <a:t>en anglais ) est un conteneur qui permet de stocker des informations structurées et qui sont exploitables facilement. Une base de données est composée de </a:t>
            </a:r>
            <a:r>
              <a:rPr lang="fr" sz="1800" b="1" i="0" u="none" strike="noStrike" cap="none">
                <a:solidFill>
                  <a:schemeClr val="dk2"/>
                </a:solidFill>
                <a:latin typeface="Proxima Nova"/>
                <a:ea typeface="Proxima Nova"/>
                <a:cs typeface="Proxima Nova"/>
                <a:sym typeface="Proxima Nova"/>
              </a:rPr>
              <a:t>tables </a:t>
            </a:r>
            <a:r>
              <a:rPr lang="fr" sz="1800" b="0" i="0" u="none" strike="noStrike" cap="none">
                <a:solidFill>
                  <a:schemeClr val="dk2"/>
                </a:solidFill>
                <a:latin typeface="Proxima Nova"/>
                <a:ea typeface="Proxima Nova"/>
                <a:cs typeface="Proxima Nova"/>
                <a:sym typeface="Proxima Nova"/>
              </a:rPr>
              <a:t>qui sont elles-mêmes composées de </a:t>
            </a:r>
            <a:r>
              <a:rPr lang="fr" sz="1800" b="1" i="0" u="none" strike="noStrike" cap="none">
                <a:solidFill>
                  <a:schemeClr val="dk2"/>
                </a:solidFill>
                <a:latin typeface="Proxima Nova"/>
                <a:ea typeface="Proxima Nova"/>
                <a:cs typeface="Proxima Nova"/>
                <a:sym typeface="Proxima Nova"/>
              </a:rPr>
              <a:t>colonnes </a:t>
            </a:r>
            <a:r>
              <a:rPr lang="fr" sz="1800" b="0" i="0" u="none" strike="noStrike" cap="none">
                <a:solidFill>
                  <a:schemeClr val="dk2"/>
                </a:solidFill>
                <a:latin typeface="Proxima Nova"/>
                <a:ea typeface="Proxima Nova"/>
                <a:cs typeface="Proxima Nova"/>
                <a:sym typeface="Proxima Nova"/>
              </a:rPr>
              <a:t>et de </a:t>
            </a:r>
            <a:r>
              <a:rPr lang="fr" sz="1800" b="1" i="0" u="none" strike="noStrike" cap="none">
                <a:solidFill>
                  <a:schemeClr val="dk2"/>
                </a:solidFill>
                <a:latin typeface="Proxima Nova"/>
                <a:ea typeface="Proxima Nova"/>
                <a:cs typeface="Proxima Nova"/>
                <a:sym typeface="Proxima Nova"/>
              </a:rPr>
              <a:t>lignes/entrées</a:t>
            </a:r>
            <a:r>
              <a:rPr lang="fr" sz="1800" b="0" i="0" u="none" strike="noStrike" cap="none">
                <a:solidFill>
                  <a:schemeClr val="dk2"/>
                </a:solidFill>
                <a:latin typeface="Proxima Nova"/>
                <a:ea typeface="Proxima Nova"/>
                <a:cs typeface="Proxima Nova"/>
                <a:sym typeface="Proxima Nova"/>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2"/>
          <p:cNvSpPr txBox="1">
            <a:spLocks noGrp="1"/>
          </p:cNvSpPr>
          <p:nvPr>
            <p:ph type="title"/>
          </p:nvPr>
        </p:nvSpPr>
        <p:spPr>
          <a:xfrm>
            <a:off x="0" y="47300"/>
            <a:ext cx="91440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900"/>
              <a:t>Constraint</a:t>
            </a:r>
            <a:endParaRPr sz="2900"/>
          </a:p>
        </p:txBody>
      </p:sp>
      <p:sp>
        <p:nvSpPr>
          <p:cNvPr id="248" name="Google Shape;248;p42"/>
          <p:cNvSpPr txBox="1">
            <a:spLocks noGrp="1"/>
          </p:cNvSpPr>
          <p:nvPr>
            <p:ph type="body" idx="1"/>
          </p:nvPr>
        </p:nvSpPr>
        <p:spPr>
          <a:xfrm>
            <a:off x="311700" y="620000"/>
            <a:ext cx="8520600" cy="4477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b="1"/>
              <a:t>NOT NULL, UNIQUE, CHECK, DEFAULT, INDEX, Clé primaire, Clé étrangère</a:t>
            </a: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b="1"/>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La contrainte </a:t>
            </a:r>
            <a:r>
              <a:rPr lang="fr" b="1"/>
              <a:t>CHECK </a:t>
            </a:r>
            <a:r>
              <a:rPr lang="fr"/>
              <a:t>permet que toutes les valeurs d’une colonne satisfassent des conditions données.</a:t>
            </a:r>
            <a:endParaRPr/>
          </a:p>
        </p:txBody>
      </p:sp>
      <p:graphicFrame>
        <p:nvGraphicFramePr>
          <p:cNvPr id="249" name="Google Shape;249;p42"/>
          <p:cNvGraphicFramePr/>
          <p:nvPr/>
        </p:nvGraphicFramePr>
        <p:xfrm>
          <a:off x="684000" y="1760250"/>
          <a:ext cx="3000000" cy="3000000"/>
        </p:xfrm>
        <a:graphic>
          <a:graphicData uri="http://schemas.openxmlformats.org/drawingml/2006/table">
            <a:tbl>
              <a:tblPr>
                <a:noFill/>
                <a:tableStyleId>{042FDFE5-54F3-46D4-8120-39CBE93FA19F}</a:tableStyleId>
              </a:tblPr>
              <a:tblGrid>
                <a:gridCol w="2413000"/>
                <a:gridCol w="2413000"/>
                <a:gridCol w="2413000"/>
              </a:tblGrid>
              <a:tr h="381000">
                <a:tc>
                  <a:txBody>
                    <a:bodyPr/>
                    <a:lstStyle/>
                    <a:p>
                      <a:pPr marL="0" lvl="0" indent="0" algn="l" rtl="0">
                        <a:spcBef>
                          <a:spcPts val="0"/>
                        </a:spcBef>
                        <a:spcAft>
                          <a:spcPts val="0"/>
                        </a:spcAft>
                        <a:buNone/>
                      </a:pPr>
                      <a:r>
                        <a:rPr lang="fr"/>
                        <a:t>NOT NULL</a:t>
                      </a:r>
                      <a:endParaRPr/>
                    </a:p>
                  </a:txBody>
                  <a:tcPr marL="91425" marR="91425" marT="91425" marB="91425"/>
                </a:tc>
                <a:tc>
                  <a:txBody>
                    <a:bodyPr/>
                    <a:lstStyle/>
                    <a:p>
                      <a:pPr marL="0" lvl="0" indent="0" algn="l" rtl="0">
                        <a:spcBef>
                          <a:spcPts val="0"/>
                        </a:spcBef>
                        <a:spcAft>
                          <a:spcPts val="0"/>
                        </a:spcAft>
                        <a:buNone/>
                      </a:pPr>
                      <a:r>
                        <a:rPr lang="fr"/>
                        <a:t>UNIQUE</a:t>
                      </a:r>
                      <a:endParaRPr/>
                    </a:p>
                  </a:txBody>
                  <a:tcPr marL="91425" marR="91425" marT="91425" marB="91425"/>
                </a:tc>
                <a:tc>
                  <a:txBody>
                    <a:bodyPr/>
                    <a:lstStyle/>
                    <a:p>
                      <a:pPr marL="0" lvl="0" indent="0" algn="l" rtl="0">
                        <a:spcBef>
                          <a:spcPts val="0"/>
                        </a:spcBef>
                        <a:spcAft>
                          <a:spcPts val="0"/>
                        </a:spcAft>
                        <a:buNone/>
                      </a:pPr>
                      <a:r>
                        <a:rPr lang="fr"/>
                        <a:t>CHECK</a:t>
                      </a:r>
                      <a:endParaRPr/>
                    </a:p>
                  </a:txBody>
                  <a:tcPr marL="91425" marR="91425" marT="91425" marB="91425"/>
                </a:tc>
              </a:tr>
              <a:tr h="381000">
                <a:tc>
                  <a:txBody>
                    <a:bodyPr/>
                    <a:lstStyle/>
                    <a:p>
                      <a:pPr marL="0" lvl="0" indent="0" algn="l" rtl="0">
                        <a:spcBef>
                          <a:spcPts val="0"/>
                        </a:spcBef>
                        <a:spcAft>
                          <a:spcPts val="0"/>
                        </a:spcAft>
                        <a:buNone/>
                      </a:pPr>
                      <a:r>
                        <a:rPr lang="fr"/>
                        <a:t>CREATE TABLE Customer </a:t>
                      </a:r>
                      <a:br>
                        <a:rPr lang="fr"/>
                      </a:br>
                      <a:r>
                        <a:rPr lang="fr"/>
                        <a:t>(SID integer NOT NULL, </a:t>
                      </a:r>
                      <a:br>
                        <a:rPr lang="fr"/>
                      </a:br>
                      <a:r>
                        <a:rPr lang="fr"/>
                        <a:t>Last_Name varchar(30) NOT NULL, </a:t>
                      </a:r>
                      <a:br>
                        <a:rPr lang="fr"/>
                      </a:br>
                      <a:r>
                        <a:rPr lang="fr"/>
                        <a:t>First_Name varchar(30));</a:t>
                      </a:r>
                      <a:endParaRPr/>
                    </a:p>
                  </a:txBody>
                  <a:tcPr marL="91425" marR="91425" marT="91425" marB="91425"/>
                </a:tc>
                <a:tc>
                  <a:txBody>
                    <a:bodyPr/>
                    <a:lstStyle/>
                    <a:p>
                      <a:pPr marL="0" lvl="0" indent="0" algn="l" rtl="0">
                        <a:spcBef>
                          <a:spcPts val="0"/>
                        </a:spcBef>
                        <a:spcAft>
                          <a:spcPts val="0"/>
                        </a:spcAft>
                        <a:buNone/>
                      </a:pPr>
                      <a:r>
                        <a:rPr lang="fr"/>
                        <a:t>CREATE TABLE Customer </a:t>
                      </a:r>
                      <a:br>
                        <a:rPr lang="fr"/>
                      </a:br>
                      <a:r>
                        <a:rPr lang="fr"/>
                        <a:t>(SID integer UNIQUE, </a:t>
                      </a:r>
                      <a:br>
                        <a:rPr lang="fr"/>
                      </a:br>
                      <a:r>
                        <a:rPr lang="fr"/>
                        <a:t>Last_Name varchar(30), </a:t>
                      </a:r>
                      <a:br>
                        <a:rPr lang="fr"/>
                      </a:br>
                      <a:r>
                        <a:rPr lang="fr"/>
                        <a:t>First_Name varchar(30));</a:t>
                      </a:r>
                      <a:endParaRPr/>
                    </a:p>
                  </a:txBody>
                  <a:tcPr marL="91425" marR="91425" marT="91425" marB="91425"/>
                </a:tc>
                <a:tc>
                  <a:txBody>
                    <a:bodyPr/>
                    <a:lstStyle/>
                    <a:p>
                      <a:pPr marL="0" lvl="0" indent="0" algn="l" rtl="0">
                        <a:spcBef>
                          <a:spcPts val="0"/>
                        </a:spcBef>
                        <a:spcAft>
                          <a:spcPts val="0"/>
                        </a:spcAft>
                        <a:buNone/>
                      </a:pPr>
                      <a:r>
                        <a:rPr lang="fr"/>
                        <a:t>CREATE TABLE Customer </a:t>
                      </a:r>
                      <a:br>
                        <a:rPr lang="fr"/>
                      </a:br>
                      <a:r>
                        <a:rPr lang="fr"/>
                        <a:t>(SID integer CHECK (SID &gt; 0), </a:t>
                      </a:r>
                      <a:br>
                        <a:rPr lang="fr"/>
                      </a:br>
                      <a:r>
                        <a:rPr lang="fr"/>
                        <a:t>Last_Name varchar(30), </a:t>
                      </a:r>
                      <a:br>
                        <a:rPr lang="fr"/>
                      </a:br>
                      <a:r>
                        <a:rPr lang="fr"/>
                        <a:t>First_Name varchar(30));</a:t>
                      </a:r>
                      <a:endParaRPr/>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title"/>
          </p:nvPr>
        </p:nvSpPr>
        <p:spPr>
          <a:xfrm>
            <a:off x="270550" y="0"/>
            <a:ext cx="8520600" cy="4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primaire</a:t>
            </a:r>
            <a:endParaRPr/>
          </a:p>
        </p:txBody>
      </p:sp>
      <p:sp>
        <p:nvSpPr>
          <p:cNvPr id="255" name="Google Shape;255;p43"/>
          <p:cNvSpPr txBox="1">
            <a:spLocks noGrp="1"/>
          </p:cNvSpPr>
          <p:nvPr>
            <p:ph type="body" idx="1"/>
          </p:nvPr>
        </p:nvSpPr>
        <p:spPr>
          <a:xfrm>
            <a:off x="232750" y="428100"/>
            <a:ext cx="8596200" cy="46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Une clé primaire, c’est un champ qui n’accepte pas de doublons. Dans une table d’une base de données, chaque enregistrement doit être unique. Pour cela on rajoute un nouvelle attribut de type entier. Pour nous facilité la tâche, cet entier ne devra pas être signé mais être suffisamment grand pour identifier tous nos enregistrements car destiné à un décompte (donc débute forcément à 1 et pas à -127 par exemple).</a:t>
            </a:r>
            <a:endParaRPr/>
          </a:p>
          <a:p>
            <a:pPr marL="0" lvl="0" indent="0" algn="l" rtl="0">
              <a:spcBef>
                <a:spcPts val="1600"/>
              </a:spcBef>
              <a:spcAft>
                <a:spcPts val="0"/>
              </a:spcAft>
              <a:buNone/>
            </a:pPr>
            <a:r>
              <a:rPr lang="fr"/>
              <a:t>Exemple du carnet d’adresse :</a:t>
            </a:r>
            <a:endParaRPr/>
          </a:p>
          <a:p>
            <a:pPr marL="0" lvl="0" indent="0" algn="l" rtl="0">
              <a:spcBef>
                <a:spcPts val="1600"/>
              </a:spcBef>
              <a:spcAft>
                <a:spcPts val="1600"/>
              </a:spcAft>
              <a:buNone/>
            </a:pPr>
            <a:r>
              <a:rPr lang="fr" sz="1400" b="1" i="1">
                <a:solidFill>
                  <a:schemeClr val="accent3"/>
                </a:solidFill>
              </a:rPr>
              <a:t>CREATE TABLE Personne (</a:t>
            </a:r>
            <a:br>
              <a:rPr lang="fr" sz="1400" b="1" i="1">
                <a:solidFill>
                  <a:schemeClr val="accent3"/>
                </a:solidFill>
              </a:rPr>
            </a:br>
            <a:r>
              <a:rPr lang="fr" sz="1400" b="1" i="1">
                <a:solidFill>
                  <a:schemeClr val="accent3"/>
                </a:solidFill>
              </a:rPr>
              <a:t>Id integer,</a:t>
            </a:r>
            <a:br>
              <a:rPr lang="fr" sz="1400" b="1" i="1">
                <a:solidFill>
                  <a:schemeClr val="accent3"/>
                </a:solidFill>
              </a:rPr>
            </a:br>
            <a:r>
              <a:rPr lang="fr" sz="1400" b="1" i="1">
                <a:solidFill>
                  <a:schemeClr val="accent3"/>
                </a:solidFill>
              </a:rPr>
              <a:t>nom VARCHAR(40),</a:t>
            </a:r>
            <a:br>
              <a:rPr lang="fr" sz="1400" b="1" i="1">
                <a:solidFill>
                  <a:schemeClr val="accent3"/>
                </a:solidFill>
              </a:rPr>
            </a:br>
            <a:r>
              <a:rPr lang="fr" sz="1400" b="1" i="1">
                <a:solidFill>
                  <a:schemeClr val="accent3"/>
                </a:solidFill>
              </a:rPr>
              <a:t>prenom VARCHAR(40),</a:t>
            </a:r>
            <a:br>
              <a:rPr lang="fr" sz="1400" b="1" i="1">
                <a:solidFill>
                  <a:schemeClr val="accent3"/>
                </a:solidFill>
              </a:rPr>
            </a:br>
            <a:r>
              <a:rPr lang="fr" sz="1400" b="1" i="1">
                <a:solidFill>
                  <a:schemeClr val="accent3"/>
                </a:solidFill>
              </a:rPr>
              <a:t>adresse TINYTEXT,</a:t>
            </a:r>
            <a:br>
              <a:rPr lang="fr" sz="1400" b="1" i="1">
                <a:solidFill>
                  <a:schemeClr val="accent3"/>
                </a:solidFill>
              </a:rPr>
            </a:br>
            <a:r>
              <a:rPr lang="fr" sz="1400" b="1" i="1">
                <a:solidFill>
                  <a:schemeClr val="accent3"/>
                </a:solidFill>
              </a:rPr>
              <a:t>téléphone DECIMAL(10,0),</a:t>
            </a:r>
            <a:br>
              <a:rPr lang="fr" sz="1400" b="1" i="1">
                <a:solidFill>
                  <a:schemeClr val="accent3"/>
                </a:solidFill>
              </a:rPr>
            </a:br>
            <a:r>
              <a:rPr lang="fr" sz="1400" b="1" i="1">
                <a:solidFill>
                  <a:schemeClr val="accent3"/>
                </a:solidFill>
              </a:rPr>
              <a:t>PRIMARY KEY (Id));</a:t>
            </a:r>
            <a:endParaRPr sz="1400" b="1" i="1">
              <a:solidFill>
                <a:schemeClr val="accent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primaire</a:t>
            </a:r>
            <a:endParaRPr/>
          </a:p>
        </p:txBody>
      </p:sp>
      <p:sp>
        <p:nvSpPr>
          <p:cNvPr id="261" name="Google Shape;261;p44"/>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Dans notre exemple, le carnet d’adresse ne devrait pas excéder plusieurs</a:t>
            </a:r>
            <a:br>
              <a:rPr lang="fr"/>
            </a:br>
            <a:r>
              <a:rPr lang="fr"/>
              <a:t>centaines de personnes. Ainsi un attribut de type </a:t>
            </a:r>
            <a:r>
              <a:rPr lang="fr" b="1"/>
              <a:t>SMALLINT UNSIGNED</a:t>
            </a:r>
            <a:r>
              <a:rPr lang="fr"/>
              <a:t> devrait faire l’affaire. Nous le nommerons par la suite : </a:t>
            </a:r>
            <a:r>
              <a:rPr lang="fr" b="1"/>
              <a:t>id</a:t>
            </a:r>
            <a:r>
              <a:rPr lang="fr"/>
              <a:t>.</a:t>
            </a:r>
            <a:endParaRPr/>
          </a:p>
          <a:p>
            <a:pPr marL="0" lvl="0" indent="0" algn="l" rtl="0">
              <a:spcBef>
                <a:spcPts val="1600"/>
              </a:spcBef>
              <a:spcAft>
                <a:spcPts val="0"/>
              </a:spcAft>
              <a:buNone/>
            </a:pPr>
            <a:r>
              <a:rPr lang="fr"/>
              <a:t>Cet attribut devra ne jamais être vide, il faut donc préciser l’option </a:t>
            </a:r>
            <a:r>
              <a:rPr lang="fr" b="1"/>
              <a:t>NOT NULL</a:t>
            </a:r>
            <a:r>
              <a:rPr lang="fr"/>
              <a:t/>
            </a:r>
            <a:br>
              <a:rPr lang="fr"/>
            </a:br>
            <a:r>
              <a:rPr lang="fr"/>
              <a:t>pour le forcer à prendre une valeur de son domaine (entre 0 et 65535).</a:t>
            </a:r>
            <a:endParaRPr/>
          </a:p>
          <a:p>
            <a:pPr marL="0" lvl="0" indent="0" algn="l" rtl="0">
              <a:spcBef>
                <a:spcPts val="1600"/>
              </a:spcBef>
              <a:spcAft>
                <a:spcPts val="1600"/>
              </a:spcAft>
              <a:buNone/>
            </a:pPr>
            <a:r>
              <a:rPr lang="fr"/>
              <a:t>Il devra aussi être unique, c’est-à-dire que deux enregistrements ne pourront</a:t>
            </a:r>
            <a:br>
              <a:rPr lang="fr"/>
            </a:br>
            <a:r>
              <a:rPr lang="fr"/>
              <a:t>pas avoir une valeur identique de id. Il faut alors faire la déclaration suivante :</a:t>
            </a:r>
            <a:br>
              <a:rPr lang="fr"/>
            </a:br>
            <a:r>
              <a:rPr lang="fr" b="1"/>
              <a:t>UNIQUE (id)</a:t>
            </a:r>
            <a:r>
              <a:rPr lang="fr"/>
              <a:t> à la suite de la liste des attributs.</a:t>
            </a:r>
            <a:br>
              <a:rPr lang="fr"/>
            </a:b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5"/>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primaire</a:t>
            </a:r>
            <a:endParaRPr/>
          </a:p>
        </p:txBody>
      </p:sp>
      <p:sp>
        <p:nvSpPr>
          <p:cNvPr id="267" name="Google Shape;267;p45"/>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simplifier, on utilisera l’option </a:t>
            </a:r>
            <a:r>
              <a:rPr lang="fr" b="1"/>
              <a:t>PRIMARY KEY</a:t>
            </a:r>
            <a:r>
              <a:rPr lang="fr"/>
              <a:t> qui regroupe </a:t>
            </a:r>
            <a:r>
              <a:rPr lang="fr" b="1"/>
              <a:t>NOT NULL</a:t>
            </a:r>
            <a:r>
              <a:rPr lang="fr"/>
              <a:t> et</a:t>
            </a:r>
            <a:br>
              <a:rPr lang="fr"/>
            </a:br>
            <a:r>
              <a:rPr lang="fr" b="1"/>
              <a:t>UNIQUE </a:t>
            </a:r>
            <a:r>
              <a:rPr lang="fr"/>
              <a:t>en remplacement des deux dernières déclarations.</a:t>
            </a:r>
            <a:br>
              <a:rPr lang="fr"/>
            </a:br>
            <a:r>
              <a:rPr lang="fr"/>
              <a:t>Et pour finir, il faut signifier que cette valeur doit s’incrémenter</a:t>
            </a:r>
            <a:br>
              <a:rPr lang="fr"/>
            </a:br>
            <a:r>
              <a:rPr lang="fr"/>
              <a:t>automatiquement à chaque insertion d’un enregistrement grâce à l’option</a:t>
            </a:r>
            <a:br>
              <a:rPr lang="fr"/>
            </a:br>
            <a:r>
              <a:rPr lang="fr" b="1"/>
              <a:t>AUTO_INCREMENT</a:t>
            </a:r>
            <a:r>
              <a:rPr lang="fr"/>
              <a:t>.</a:t>
            </a:r>
            <a:endParaRPr/>
          </a:p>
          <a:p>
            <a:pPr marL="0" lvl="0" indent="0" algn="l" rtl="0">
              <a:spcBef>
                <a:spcPts val="1600"/>
              </a:spcBef>
              <a:spcAft>
                <a:spcPts val="1600"/>
              </a:spcAft>
              <a:buNone/>
            </a:pPr>
            <a:r>
              <a:rPr lang="fr"/>
              <a:t>Notre exemple devient :</a:t>
            </a:r>
            <a:br>
              <a:rPr lang="fr"/>
            </a:br>
            <a:r>
              <a:rPr lang="fr" b="1" i="1"/>
              <a:t>CREATE TABLE Personne (</a:t>
            </a:r>
            <a:br>
              <a:rPr lang="fr" b="1" i="1"/>
            </a:br>
            <a:r>
              <a:rPr lang="fr" b="1" i="1"/>
              <a:t>id SMALLINT UNSIGNED PRIMARY KEY AUTO_INCREMENT,</a:t>
            </a:r>
            <a:br>
              <a:rPr lang="fr" b="1" i="1"/>
            </a:br>
            <a:r>
              <a:rPr lang="fr" b="1" i="1"/>
              <a:t>nom VARCHAR(40),</a:t>
            </a:r>
            <a:br>
              <a:rPr lang="fr" b="1" i="1"/>
            </a:br>
            <a:r>
              <a:rPr lang="fr" b="1" i="1"/>
              <a:t>prenom VARCHAR(40),</a:t>
            </a:r>
            <a:br>
              <a:rPr lang="fr" b="1" i="1"/>
            </a:br>
            <a:r>
              <a:rPr lang="fr" b="1" i="1"/>
              <a:t>adresse TINYTEXT,</a:t>
            </a:r>
            <a:br>
              <a:rPr lang="fr" b="1" i="1"/>
            </a:br>
            <a:r>
              <a:rPr lang="fr" b="1" i="1"/>
              <a:t>telephone DECIMAL(10,0)</a:t>
            </a:r>
            <a:br>
              <a:rPr lang="fr" b="1" i="1"/>
            </a:br>
            <a:r>
              <a:rPr lang="fr" b="1" i="1"/>
              <a:t>)</a:t>
            </a:r>
            <a:endParaRPr b="1" i="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primaire</a:t>
            </a:r>
            <a:endParaRPr/>
          </a:p>
        </p:txBody>
      </p:sp>
      <p:sp>
        <p:nvSpPr>
          <p:cNvPr id="273" name="Google Shape;273;p46"/>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Notre clé primaire peut être associée simultanément à plusieurs attributs mais</a:t>
            </a:r>
            <a:br>
              <a:rPr lang="fr"/>
            </a:br>
            <a:r>
              <a:rPr lang="fr"/>
              <a:t>selon une syntaxe différente.</a:t>
            </a:r>
            <a:endParaRPr/>
          </a:p>
          <a:p>
            <a:pPr marL="0" lvl="0" indent="0" algn="l" rtl="0">
              <a:spcBef>
                <a:spcPts val="1600"/>
              </a:spcBef>
              <a:spcAft>
                <a:spcPts val="1600"/>
              </a:spcAft>
              <a:buNone/>
            </a:pPr>
            <a:r>
              <a:rPr lang="fr"/>
              <a:t>Bonne syntaxe :</a:t>
            </a:r>
            <a:br>
              <a:rPr lang="fr"/>
            </a:br>
            <a:r>
              <a:rPr lang="fr" b="1" i="1"/>
              <a:t>CREATE TABLE Personne (</a:t>
            </a:r>
            <a:br>
              <a:rPr lang="fr" b="1" i="1"/>
            </a:br>
            <a:r>
              <a:rPr lang="fr" b="1" i="1"/>
              <a:t>nom VARCHAR(40),</a:t>
            </a:r>
            <a:br>
              <a:rPr lang="fr" b="1" i="1"/>
            </a:br>
            <a:r>
              <a:rPr lang="fr" b="1" i="1"/>
              <a:t>prenom VARCHAR(40),</a:t>
            </a:r>
            <a:br>
              <a:rPr lang="fr" b="1" i="1"/>
            </a:br>
            <a:r>
              <a:rPr lang="fr" b="1" i="1"/>
              <a:t>adresse TINYTEXT,</a:t>
            </a:r>
            <a:br>
              <a:rPr lang="fr" b="1" i="1"/>
            </a:br>
            <a:r>
              <a:rPr lang="fr" b="1" i="1"/>
              <a:t>telephone DECIMAL(10,0),</a:t>
            </a:r>
            <a:br>
              <a:rPr lang="fr" b="1" i="1"/>
            </a:br>
            <a:r>
              <a:rPr lang="fr" b="1" i="1"/>
              <a:t>PRIMARY KEY (nom, prenom)</a:t>
            </a:r>
            <a:br>
              <a:rPr lang="fr" b="1" i="1"/>
            </a:br>
            <a:r>
              <a:rPr lang="fr" b="1" i="1"/>
              <a:t>)</a:t>
            </a:r>
            <a:endParaRPr b="1" i="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étrangère</a:t>
            </a:r>
            <a:endParaRPr/>
          </a:p>
        </p:txBody>
      </p:sp>
      <p:sp>
        <p:nvSpPr>
          <p:cNvPr id="279" name="Google Shape;279;p47"/>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 clé étrangère représente un champ (ou des champs) qui pointe vers la clé primaire d’une autre table. L’objectif de la clé étrangère est d’assurer l’intégrité référentielle des données. En d’autres mots, seules les valeurs devant apparaître dans la base de données sont permises.</a:t>
            </a:r>
            <a:endParaRPr/>
          </a:p>
          <a:p>
            <a:pPr marL="0" lvl="0" indent="0" algn="l" rtl="0">
              <a:spcBef>
                <a:spcPts val="1600"/>
              </a:spcBef>
              <a:spcAft>
                <a:spcPts val="0"/>
              </a:spcAft>
              <a:buNone/>
            </a:pPr>
            <a:r>
              <a:rPr lang="fr"/>
              <a:t>Exemple: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80" name="Google Shape;280;p47"/>
          <p:cNvGraphicFramePr/>
          <p:nvPr/>
        </p:nvGraphicFramePr>
        <p:xfrm>
          <a:off x="160400" y="2838450"/>
          <a:ext cx="3000000" cy="3000000"/>
        </p:xfrm>
        <a:graphic>
          <a:graphicData uri="http://schemas.openxmlformats.org/drawingml/2006/table">
            <a:tbl>
              <a:tblPr>
                <a:noFill/>
                <a:tableStyleId>{042FDFE5-54F3-46D4-8120-39CBE93FA19F}</a:tableStyleId>
              </a:tblPr>
              <a:tblGrid>
                <a:gridCol w="1536400"/>
                <a:gridCol w="1536400"/>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Caractéristique</a:t>
                      </a:r>
                      <a:endParaRPr/>
                    </a:p>
                  </a:txBody>
                  <a:tcPr marL="91425" marR="91425" marT="91425" marB="91425"/>
                </a:tc>
              </a:tr>
              <a:tr h="381000">
                <a:tc>
                  <a:txBody>
                    <a:bodyPr/>
                    <a:lstStyle/>
                    <a:p>
                      <a:pPr marL="0" lvl="0" indent="0" algn="l" rtl="0">
                        <a:spcBef>
                          <a:spcPts val="0"/>
                        </a:spcBef>
                        <a:spcAft>
                          <a:spcPts val="0"/>
                        </a:spcAft>
                        <a:buNone/>
                      </a:pPr>
                      <a:r>
                        <a:rPr lang="fr"/>
                        <a:t>Id_Client</a:t>
                      </a:r>
                      <a:endParaRPr/>
                    </a:p>
                  </a:txBody>
                  <a:tcPr marL="91425" marR="91425" marT="91425" marB="91425"/>
                </a:tc>
                <a:tc>
                  <a:txBody>
                    <a:bodyPr/>
                    <a:lstStyle/>
                    <a:p>
                      <a:pPr marL="0" lvl="0" indent="0" algn="l" rtl="0">
                        <a:spcBef>
                          <a:spcPts val="0"/>
                        </a:spcBef>
                        <a:spcAft>
                          <a:spcPts val="0"/>
                        </a:spcAft>
                        <a:buNone/>
                      </a:pPr>
                      <a:r>
                        <a:rPr lang="fr"/>
                        <a:t>Clé primaire</a:t>
                      </a:r>
                      <a:endParaRPr/>
                    </a:p>
                  </a:txBody>
                  <a:tcPr marL="91425" marR="91425" marT="91425" marB="91425"/>
                </a:tc>
              </a:tr>
              <a:tr h="381000">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Prenom</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graphicFrame>
        <p:nvGraphicFramePr>
          <p:cNvPr id="281" name="Google Shape;281;p47"/>
          <p:cNvGraphicFramePr/>
          <p:nvPr/>
        </p:nvGraphicFramePr>
        <p:xfrm>
          <a:off x="3481200" y="2699325"/>
          <a:ext cx="3000000" cy="3000000"/>
        </p:xfrm>
        <a:graphic>
          <a:graphicData uri="http://schemas.openxmlformats.org/drawingml/2006/table">
            <a:tbl>
              <a:tblPr>
                <a:noFill/>
                <a:tableStyleId>{042FDFE5-54F3-46D4-8120-39CBE93FA19F}</a:tableStyleId>
              </a:tblPr>
              <a:tblGrid>
                <a:gridCol w="1670125"/>
                <a:gridCol w="1670125"/>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Caractéristique</a:t>
                      </a:r>
                      <a:endParaRPr/>
                    </a:p>
                  </a:txBody>
                  <a:tcPr marL="91425" marR="91425" marT="91425" marB="91425"/>
                </a:tc>
              </a:tr>
              <a:tr h="381000">
                <a:tc>
                  <a:txBody>
                    <a:bodyPr/>
                    <a:lstStyle/>
                    <a:p>
                      <a:pPr marL="0" lvl="0" indent="0" algn="l" rtl="0">
                        <a:spcBef>
                          <a:spcPts val="0"/>
                        </a:spcBef>
                        <a:spcAft>
                          <a:spcPts val="0"/>
                        </a:spcAft>
                        <a:buNone/>
                      </a:pPr>
                      <a:r>
                        <a:rPr lang="fr"/>
                        <a:t>Id_Commande</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Date_Commande</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fk_Id_Client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Montant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sp>
        <p:nvSpPr>
          <p:cNvPr id="282" name="Google Shape;282;p47"/>
          <p:cNvSpPr txBox="1"/>
          <p:nvPr/>
        </p:nvSpPr>
        <p:spPr>
          <a:xfrm>
            <a:off x="432050" y="2447550"/>
            <a:ext cx="22116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Table </a:t>
            </a:r>
            <a:r>
              <a:rPr lang="fr" sz="1800" b="1"/>
              <a:t>Client</a:t>
            </a:r>
            <a:endParaRPr sz="1800" b="1"/>
          </a:p>
        </p:txBody>
      </p:sp>
      <p:sp>
        <p:nvSpPr>
          <p:cNvPr id="283" name="Google Shape;283;p47"/>
          <p:cNvSpPr txBox="1"/>
          <p:nvPr/>
        </p:nvSpPr>
        <p:spPr>
          <a:xfrm>
            <a:off x="3547100" y="2246725"/>
            <a:ext cx="22116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Table </a:t>
            </a:r>
            <a:r>
              <a:rPr lang="fr" sz="1800" b="1"/>
              <a:t>Commandes</a:t>
            </a:r>
            <a:endParaRPr sz="18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Clé étrangère</a:t>
            </a:r>
            <a:endParaRPr/>
          </a:p>
        </p:txBody>
      </p:sp>
      <p:sp>
        <p:nvSpPr>
          <p:cNvPr id="289" name="Google Shape;289;p48"/>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a:t>
            </a:r>
            <a:endParaRPr/>
          </a:p>
          <a:p>
            <a:pPr marL="0" lvl="0" indent="0" algn="l" rtl="0">
              <a:spcBef>
                <a:spcPts val="1600"/>
              </a:spcBef>
              <a:spcAft>
                <a:spcPts val="0"/>
              </a:spcAft>
              <a:buNone/>
            </a:pPr>
            <a:r>
              <a:rPr lang="fr" sz="1400" b="1" i="1"/>
              <a:t>CREATE TABLE Commandes</a:t>
            </a:r>
            <a:endParaRPr sz="1400" b="1" i="1"/>
          </a:p>
          <a:p>
            <a:pPr marL="0" lvl="0" indent="0" algn="l" rtl="0">
              <a:spcBef>
                <a:spcPts val="1600"/>
              </a:spcBef>
              <a:spcAft>
                <a:spcPts val="0"/>
              </a:spcAft>
              <a:buNone/>
            </a:pPr>
            <a:r>
              <a:rPr lang="fr" sz="1400" b="1" i="1"/>
              <a:t>(Id_Commande integer, Date_Commande datatime, Id_Client integer, Montant double, </a:t>
            </a:r>
            <a:endParaRPr sz="1400" b="1" i="1"/>
          </a:p>
          <a:p>
            <a:pPr marL="0" lvl="0" indent="0" algn="l" rtl="0">
              <a:spcBef>
                <a:spcPts val="1600"/>
              </a:spcBef>
              <a:spcAft>
                <a:spcPts val="0"/>
              </a:spcAft>
              <a:buNone/>
            </a:pPr>
            <a:r>
              <a:rPr lang="fr" sz="1400" b="1" i="1"/>
              <a:t>PRIMARY KEY (Id_Commande), </a:t>
            </a:r>
            <a:endParaRPr sz="1400" b="1" i="1"/>
          </a:p>
          <a:p>
            <a:pPr marL="0" lvl="0" indent="0" algn="l" rtl="0">
              <a:spcBef>
                <a:spcPts val="1600"/>
              </a:spcBef>
              <a:spcAft>
                <a:spcPts val="0"/>
              </a:spcAft>
              <a:buNone/>
            </a:pPr>
            <a:r>
              <a:rPr lang="fr" sz="1400" b="1" i="1"/>
              <a:t>FOREIGN KEY (fk_Id_Client) REFERENCES Client (Id_Client));</a:t>
            </a:r>
            <a:endParaRPr sz="1400" b="1" i="1"/>
          </a:p>
          <a:p>
            <a:pPr marL="0" lvl="0" indent="0" algn="l" rtl="0">
              <a:spcBef>
                <a:spcPts val="1600"/>
              </a:spcBef>
              <a:spcAft>
                <a:spcPts val="0"/>
              </a:spcAft>
              <a:buNone/>
            </a:pPr>
            <a:endParaRPr/>
          </a:p>
          <a:p>
            <a:pPr marL="0" lvl="0" indent="0" algn="l" rtl="0">
              <a:spcBef>
                <a:spcPts val="1600"/>
              </a:spcBef>
              <a:spcAft>
                <a:spcPts val="1600"/>
              </a:spcAft>
              <a:buNone/>
            </a:pPr>
            <a:endParaRPr/>
          </a:p>
        </p:txBody>
      </p:sp>
      <p:graphicFrame>
        <p:nvGraphicFramePr>
          <p:cNvPr id="290" name="Google Shape;290;p48"/>
          <p:cNvGraphicFramePr/>
          <p:nvPr/>
        </p:nvGraphicFramePr>
        <p:xfrm>
          <a:off x="139825" y="3484125"/>
          <a:ext cx="3000000" cy="3000000"/>
        </p:xfrm>
        <a:graphic>
          <a:graphicData uri="http://schemas.openxmlformats.org/drawingml/2006/table">
            <a:tbl>
              <a:tblPr>
                <a:noFill/>
                <a:tableStyleId>{042FDFE5-54F3-46D4-8120-39CBE93FA19F}</a:tableStyleId>
              </a:tblPr>
              <a:tblGrid>
                <a:gridCol w="1536400"/>
                <a:gridCol w="1536400"/>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Caractéristique</a:t>
                      </a:r>
                      <a:endParaRPr/>
                    </a:p>
                  </a:txBody>
                  <a:tcPr marL="91425" marR="91425" marT="91425" marB="91425"/>
                </a:tc>
              </a:tr>
              <a:tr h="381000">
                <a:tc>
                  <a:txBody>
                    <a:bodyPr/>
                    <a:lstStyle/>
                    <a:p>
                      <a:pPr marL="0" lvl="0" indent="0" algn="l" rtl="0">
                        <a:spcBef>
                          <a:spcPts val="0"/>
                        </a:spcBef>
                        <a:spcAft>
                          <a:spcPts val="0"/>
                        </a:spcAft>
                        <a:buNone/>
                      </a:pPr>
                      <a:r>
                        <a:rPr lang="fr"/>
                        <a:t>Id_Client</a:t>
                      </a:r>
                      <a:endParaRPr/>
                    </a:p>
                  </a:txBody>
                  <a:tcPr marL="91425" marR="91425" marT="91425" marB="91425"/>
                </a:tc>
                <a:tc>
                  <a:txBody>
                    <a:bodyPr/>
                    <a:lstStyle/>
                    <a:p>
                      <a:pPr marL="0" lvl="0" indent="0" algn="l" rtl="0">
                        <a:spcBef>
                          <a:spcPts val="0"/>
                        </a:spcBef>
                        <a:spcAft>
                          <a:spcPts val="0"/>
                        </a:spcAft>
                        <a:buNone/>
                      </a:pPr>
                      <a:r>
                        <a:rPr lang="fr"/>
                        <a:t>Clé primaire</a:t>
                      </a:r>
                      <a:endParaRPr/>
                    </a:p>
                  </a:txBody>
                  <a:tcPr marL="91425" marR="91425" marT="91425" marB="91425"/>
                </a:tc>
              </a:tr>
              <a:tr h="381000">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Prenom</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graphicFrame>
        <p:nvGraphicFramePr>
          <p:cNvPr id="291" name="Google Shape;291;p48"/>
          <p:cNvGraphicFramePr/>
          <p:nvPr/>
        </p:nvGraphicFramePr>
        <p:xfrm>
          <a:off x="3357750" y="3091725"/>
          <a:ext cx="3000000" cy="3000000"/>
        </p:xfrm>
        <a:graphic>
          <a:graphicData uri="http://schemas.openxmlformats.org/drawingml/2006/table">
            <a:tbl>
              <a:tblPr>
                <a:noFill/>
                <a:tableStyleId>{042FDFE5-54F3-46D4-8120-39CBE93FA19F}</a:tableStyleId>
              </a:tblPr>
              <a:tblGrid>
                <a:gridCol w="1670125"/>
                <a:gridCol w="1670125"/>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Caractéristique</a:t>
                      </a:r>
                      <a:endParaRPr/>
                    </a:p>
                  </a:txBody>
                  <a:tcPr marL="91425" marR="91425" marT="91425" marB="91425"/>
                </a:tc>
              </a:tr>
              <a:tr h="381000">
                <a:tc>
                  <a:txBody>
                    <a:bodyPr/>
                    <a:lstStyle/>
                    <a:p>
                      <a:pPr marL="0" lvl="0" indent="0" algn="l" rtl="0">
                        <a:spcBef>
                          <a:spcPts val="0"/>
                        </a:spcBef>
                        <a:spcAft>
                          <a:spcPts val="0"/>
                        </a:spcAft>
                        <a:buNone/>
                      </a:pPr>
                      <a:r>
                        <a:rPr lang="fr"/>
                        <a:t>Id_Commande</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Date_Commande</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fk_Id_Client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r h="381000">
                <a:tc>
                  <a:txBody>
                    <a:bodyPr/>
                    <a:lstStyle/>
                    <a:p>
                      <a:pPr marL="0" lvl="0" indent="0" algn="l" rtl="0">
                        <a:spcBef>
                          <a:spcPts val="0"/>
                        </a:spcBef>
                        <a:spcAft>
                          <a:spcPts val="0"/>
                        </a:spcAft>
                        <a:buNone/>
                      </a:pPr>
                      <a:r>
                        <a:rPr lang="fr"/>
                        <a:t>Montant</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r>
            </a:tbl>
          </a:graphicData>
        </a:graphic>
      </p:graphicFrame>
      <p:sp>
        <p:nvSpPr>
          <p:cNvPr id="292" name="Google Shape;292;p48"/>
          <p:cNvSpPr txBox="1"/>
          <p:nvPr/>
        </p:nvSpPr>
        <p:spPr>
          <a:xfrm>
            <a:off x="442350" y="3091725"/>
            <a:ext cx="22116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Table </a:t>
            </a:r>
            <a:r>
              <a:rPr lang="fr" sz="1800" b="1"/>
              <a:t>Client</a:t>
            </a:r>
            <a:endParaRPr sz="1800" b="1"/>
          </a:p>
        </p:txBody>
      </p:sp>
      <p:sp>
        <p:nvSpPr>
          <p:cNvPr id="293" name="Google Shape;293;p48"/>
          <p:cNvSpPr txBox="1"/>
          <p:nvPr/>
        </p:nvSpPr>
        <p:spPr>
          <a:xfrm>
            <a:off x="3804275" y="2700825"/>
            <a:ext cx="22116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Table </a:t>
            </a:r>
            <a:r>
              <a:rPr lang="fr" sz="1800" b="1"/>
              <a:t>Commandes</a:t>
            </a:r>
            <a:endParaRPr sz="18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Attribut non nul</a:t>
            </a:r>
            <a:endParaRPr/>
          </a:p>
        </p:txBody>
      </p:sp>
      <p:sp>
        <p:nvSpPr>
          <p:cNvPr id="299" name="Google Shape;299;p49"/>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Exemple :</a:t>
            </a:r>
            <a:br>
              <a:rPr lang="fr"/>
            </a:br>
            <a:r>
              <a:rPr lang="fr"/>
              <a:t>         adresse </a:t>
            </a:r>
            <a:r>
              <a:rPr lang="fr" b="1"/>
              <a:t>TINYTEXT NOT NULL</a:t>
            </a:r>
            <a:r>
              <a:rPr lang="fr"/>
              <a:t/>
            </a:r>
            <a:br>
              <a:rPr lang="fr"/>
            </a:br>
            <a:r>
              <a:rPr lang="fr"/>
              <a:t>Au contraire, on utilisera l’option </a:t>
            </a:r>
            <a:r>
              <a:rPr lang="fr" b="1"/>
              <a:t>NULL </a:t>
            </a:r>
            <a:r>
              <a:rPr lang="fr"/>
              <a:t>si on autorise l’absence de valeur.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Valeur par défaut</a:t>
            </a:r>
            <a:endParaRPr/>
          </a:p>
        </p:txBody>
      </p:sp>
      <p:sp>
        <p:nvSpPr>
          <p:cNvPr id="305" name="Google Shape;305;p50"/>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donner une valeur par défaut à un attribut, on utilise l’option </a:t>
            </a:r>
            <a:r>
              <a:rPr lang="fr" b="1"/>
              <a:t>DEFAULT</a:t>
            </a:r>
            <a:r>
              <a:rPr lang="fr"/>
              <a:t>.</a:t>
            </a:r>
            <a:br>
              <a:rPr lang="fr"/>
            </a:br>
            <a:r>
              <a:rPr lang="fr"/>
              <a:t>Lors de l’ajout d’un enregistrement cette valeur sera affectée à l’attribut si</a:t>
            </a:r>
            <a:br>
              <a:rPr lang="fr"/>
            </a:br>
            <a:r>
              <a:rPr lang="fr"/>
              <a:t>aucune valeur n’est donnée.</a:t>
            </a:r>
            <a:endParaRPr/>
          </a:p>
          <a:p>
            <a:pPr marL="0" lvl="0" indent="0" algn="l" rtl="0">
              <a:spcBef>
                <a:spcPts val="1600"/>
              </a:spcBef>
              <a:spcAft>
                <a:spcPts val="0"/>
              </a:spcAft>
              <a:buNone/>
            </a:pPr>
            <a:r>
              <a:rPr lang="fr"/>
              <a:t/>
            </a:r>
            <a:br>
              <a:rPr lang="fr"/>
            </a:br>
            <a:r>
              <a:rPr lang="fr"/>
              <a:t>Exemple :</a:t>
            </a:r>
            <a:br>
              <a:rPr lang="fr"/>
            </a:br>
            <a:r>
              <a:rPr lang="fr"/>
              <a:t>‘téléphone’ </a:t>
            </a:r>
            <a:r>
              <a:rPr lang="fr" b="1"/>
              <a:t>DECIMAL</a:t>
            </a:r>
            <a:r>
              <a:rPr lang="fr"/>
              <a:t>(10,0) </a:t>
            </a:r>
            <a:r>
              <a:rPr lang="fr" b="1"/>
              <a:t>DEFAULT ‘0123456789’</a:t>
            </a:r>
            <a:endParaRPr b="1"/>
          </a:p>
          <a:p>
            <a:pPr marL="0" lvl="0" indent="0" algn="l" rtl="0">
              <a:spcBef>
                <a:spcPts val="1600"/>
              </a:spcBef>
              <a:spcAft>
                <a:spcPts val="1600"/>
              </a:spcAft>
              <a:buNone/>
            </a:pPr>
            <a:r>
              <a:rPr lang="fr"/>
              <a:t/>
            </a:r>
            <a:br>
              <a:rPr lang="fr"/>
            </a:br>
            <a:r>
              <a:rPr lang="fr"/>
              <a:t>Les attributs de type chaîne de caractères de la famille TEXT et BLOB ne</a:t>
            </a:r>
            <a:br>
              <a:rPr lang="fr"/>
            </a:br>
            <a:r>
              <a:rPr lang="fr"/>
              <a:t>peuvent pas avoir de valeur par défaut.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Attribut sans doublon</a:t>
            </a:r>
            <a:endParaRPr/>
          </a:p>
        </p:txBody>
      </p:sp>
      <p:sp>
        <p:nvSpPr>
          <p:cNvPr id="311" name="Google Shape;311;p51"/>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Pour interdire l’apparition de doublon pour un attribut, on utilise l’option</a:t>
            </a:r>
            <a:br>
              <a:rPr lang="fr"/>
            </a:br>
            <a:r>
              <a:rPr lang="fr" b="1"/>
              <a:t>UNIQUE</a:t>
            </a:r>
            <a:r>
              <a:rPr lang="fr"/>
              <a:t>.</a:t>
            </a:r>
            <a:endParaRPr/>
          </a:p>
          <a:p>
            <a:pPr marL="0" lvl="0" indent="0" algn="l" rtl="0">
              <a:spcBef>
                <a:spcPts val="1600"/>
              </a:spcBef>
              <a:spcAft>
                <a:spcPts val="0"/>
              </a:spcAft>
              <a:buNone/>
            </a:pPr>
            <a:r>
              <a:rPr lang="fr"/>
              <a:t/>
            </a:r>
            <a:br>
              <a:rPr lang="fr"/>
            </a:br>
            <a:r>
              <a:rPr lang="fr"/>
              <a:t>Syntaxe :</a:t>
            </a:r>
            <a:br>
              <a:rPr lang="fr"/>
            </a:br>
            <a:r>
              <a:rPr lang="fr"/>
              <a:t>    </a:t>
            </a:r>
            <a:r>
              <a:rPr lang="fr" b="1"/>
              <a:t>UNIQUE </a:t>
            </a:r>
            <a:r>
              <a:rPr lang="fr"/>
              <a:t>[nomdelacontrainte](liste des attributs)</a:t>
            </a:r>
            <a:endParaRPr/>
          </a:p>
          <a:p>
            <a:pPr marL="0" lvl="0" indent="0" algn="l" rtl="0">
              <a:spcBef>
                <a:spcPts val="1600"/>
              </a:spcBef>
              <a:spcAft>
                <a:spcPts val="0"/>
              </a:spcAft>
              <a:buNone/>
            </a:pPr>
            <a:r>
              <a:rPr lang="fr"/>
              <a:t/>
            </a:r>
            <a:br>
              <a:rPr lang="fr"/>
            </a:br>
            <a:r>
              <a:rPr lang="fr"/>
              <a:t>Exemple, pour interdire tout doublon de l’attribut </a:t>
            </a:r>
            <a:r>
              <a:rPr lang="fr" i="1"/>
              <a:t>nom </a:t>
            </a:r>
            <a:r>
              <a:rPr lang="fr"/>
              <a:t>:</a:t>
            </a:r>
            <a:br>
              <a:rPr lang="fr"/>
            </a:br>
            <a:r>
              <a:rPr lang="fr" b="1"/>
              <a:t>UNIQUE</a:t>
            </a:r>
            <a:r>
              <a:rPr lang="fr"/>
              <a:t>(nom)</a:t>
            </a:r>
            <a:endParaRPr/>
          </a:p>
          <a:p>
            <a:pPr marL="0" lvl="0" indent="0" algn="l" rtl="0">
              <a:spcBef>
                <a:spcPts val="1600"/>
              </a:spcBef>
              <a:spcAft>
                <a:spcPts val="1600"/>
              </a:spcAft>
              <a:buNone/>
            </a:pPr>
            <a:r>
              <a:rPr lang="fr"/>
              <a:t>Pour interdit tout doublon du couple (nom, ‘prénom’) :</a:t>
            </a:r>
            <a:br>
              <a:rPr lang="fr"/>
            </a:br>
            <a:r>
              <a:rPr lang="fr" b="1"/>
              <a:t>UNIQUE</a:t>
            </a:r>
            <a:r>
              <a:rPr lang="fr"/>
              <a:t>(nom,‘prénom’)</a:t>
            </a:r>
            <a:br>
              <a:rPr lang="fr"/>
            </a:b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Mysql c'est quoi?</a:t>
            </a:r>
            <a:endParaRPr/>
          </a:p>
        </p:txBody>
      </p:sp>
      <p:sp>
        <p:nvSpPr>
          <p:cNvPr id="76" name="Google Shape;76;p16"/>
          <p:cNvSpPr txBox="1">
            <a:spLocks noGrp="1"/>
          </p:cNvSpPr>
          <p:nvPr>
            <p:ph type="body" idx="1"/>
          </p:nvPr>
        </p:nvSpPr>
        <p:spPr>
          <a:xfrm>
            <a:off x="311700" y="558200"/>
            <a:ext cx="8520600" cy="4461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MySQL est un Système de Gestion de Base de Données (SGBD) parmi les plus populaires au monde. Il est distribué sous double licence, un licence publique générale GNU et une propriétaire selon l’utilisation qui en est faites. La première version de MySQL est apparue en 1995 et l’outil est régulièrement entretenu.</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Ce système est particulièrement connu des développeurs pour faire </a:t>
            </a:r>
            <a:r>
              <a:rPr lang="fr"/>
              <a:t>partie</a:t>
            </a:r>
            <a:r>
              <a:rPr lang="fr" sz="1800" b="0" i="0" u="none" strike="noStrike" cap="none">
                <a:solidFill>
                  <a:schemeClr val="dk2"/>
                </a:solidFill>
                <a:latin typeface="Proxima Nova"/>
                <a:ea typeface="Proxima Nova"/>
                <a:cs typeface="Proxima Nova"/>
                <a:sym typeface="Proxima Nova"/>
              </a:rPr>
              <a:t> des célèbres quatuors: WAMP (Windows, Apache, MySQL et PHP), LAMP (Linux) et MAMP (Mac). Ces packages sont si populaires et simples à mettre en oeuvre que MySQL est largement connu et exploité comme système de gestion de base de données pour des applications utilisant PHP. C’est d’ailleurs pour cette raison que la plupart des hébergeurs web proposent PHP et MySQL.</a:t>
            </a: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0"/>
              </a:spcBef>
              <a:spcAft>
                <a:spcPts val="0"/>
              </a:spcAft>
              <a:buClr>
                <a:schemeClr val="dk2"/>
              </a:buClr>
              <a:buFont typeface="Proxima Nova"/>
              <a:buNone/>
            </a:pPr>
            <a:endParaRPr/>
          </a:p>
          <a:p>
            <a:pPr marL="0" marR="0" lvl="0" indent="0" algn="l" rtl="0">
              <a:lnSpc>
                <a:spcPct val="115000"/>
              </a:lnSpc>
              <a:spcBef>
                <a:spcPts val="0"/>
              </a:spcBef>
              <a:spcAft>
                <a:spcPts val="0"/>
              </a:spcAft>
              <a:buClr>
                <a:schemeClr val="dk2"/>
              </a:buClr>
              <a:buFont typeface="Proxima Nova"/>
              <a:buNone/>
            </a:pPr>
            <a:r>
              <a:rPr lang="fr"/>
              <a:t>L’outil phpMyAdmin est développé en PHP et offre une interface pour l’administration des bases de données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2"/>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Moteurs de stockage</a:t>
            </a:r>
            <a:endParaRPr/>
          </a:p>
        </p:txBody>
      </p:sp>
      <p:sp>
        <p:nvSpPr>
          <p:cNvPr id="317" name="Google Shape;317;p52"/>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Un </a:t>
            </a:r>
            <a:r>
              <a:rPr lang="fr" b="1"/>
              <a:t>moteur de stockage</a:t>
            </a:r>
            <a:r>
              <a:rPr lang="fr"/>
              <a:t>, aussi appelé </a:t>
            </a:r>
            <a:r>
              <a:rPr lang="fr" b="1"/>
              <a:t>moteur de table</a:t>
            </a:r>
            <a:r>
              <a:rPr lang="fr"/>
              <a:t>, est un ensemble d’algorithmes qui permettent de stocker et d’accéder aux données dans un Système de Gestion de Base de Données (SGBD). En règle général, les SGBD utilisent chacun qu’un seul moteur de stockage qui est optimisé au mieux pour la lecture, l’écriture et la suppression de données.</a:t>
            </a:r>
            <a:endParaRPr/>
          </a:p>
          <a:p>
            <a:pPr marL="0" lvl="0" indent="0" algn="l" rtl="0">
              <a:spcBef>
                <a:spcPts val="1600"/>
              </a:spcBef>
              <a:spcAft>
                <a:spcPts val="0"/>
              </a:spcAft>
              <a:buNone/>
            </a:pPr>
            <a:r>
              <a:rPr lang="fr"/>
              <a:t>MySQL se démarque des autres SGBD car il propose libre choix à ses utilisateurs d’utiliser un moteur de table parmi plusieurs moteurs différents. Ces moteurs de stockage peuvent être transactionnel ou non-transactionnel.</a:t>
            </a:r>
            <a:endParaRPr/>
          </a:p>
          <a:p>
            <a:pPr marL="0" lvl="0" indent="0" algn="l" rtl="0">
              <a:spcBef>
                <a:spcPts val="1600"/>
              </a:spcBef>
              <a:spcAft>
                <a:spcPts val="1600"/>
              </a:spcAft>
              <a:buNone/>
            </a:pPr>
            <a:r>
              <a:rPr lang="fr"/>
              <a:t>MySQL propose de nombreux moteurs pour gérer les tables. Les deux principaux moteurs sont </a:t>
            </a:r>
            <a:r>
              <a:rPr lang="fr" b="1"/>
              <a:t>MyISAM</a:t>
            </a:r>
            <a:r>
              <a:rPr lang="fr"/>
              <a:t>, et </a:t>
            </a:r>
            <a:r>
              <a:rPr lang="fr" b="1"/>
              <a:t>InnoDB</a:t>
            </a:r>
            <a:r>
              <a:rPr lang="f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Moteurs de stockage</a:t>
            </a:r>
            <a:endParaRPr/>
          </a:p>
        </p:txBody>
      </p:sp>
      <p:sp>
        <p:nvSpPr>
          <p:cNvPr id="323" name="Google Shape;323;p53"/>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b="1"/>
              <a:t>MyISAM</a:t>
            </a:r>
            <a:r>
              <a:rPr lang="fr"/>
              <a:t> est le moteur historique de MySQL, il est d'ailleurs utilisé par défaut. Ce moteur est rapide tant en lecture qu'en écriture, et il est très bien intégré à MySQL, les différents outils fournis avec MySQL comme mysqldump pour faire des backups ou encore la réplication de serveur gèrent parfaitement les tables MySQL.</a:t>
            </a:r>
            <a:br>
              <a:rPr lang="fr"/>
            </a:br>
            <a:r>
              <a:rPr lang="fr"/>
              <a:t/>
            </a:r>
            <a:br>
              <a:rPr lang="fr"/>
            </a:br>
            <a:r>
              <a:rPr lang="fr"/>
              <a:t>Mais ce moteur ne gère pas les relations, c'est-à-dire qu'on ne peut pas définir de contrainte d'intégrité référentielle (clé étrangère/foreign key). Cela signifie qu'une application mal conçue utilisant des tables MyISAM peut corrompre les données, car le système ne va pas vérifier la cohérence des données à chaque transaction.</a:t>
            </a:r>
            <a:br>
              <a:rPr lang="fr"/>
            </a:br>
            <a:r>
              <a:rPr lang="fr"/>
              <a:t/>
            </a:r>
            <a:br>
              <a:rPr lang="fr"/>
            </a:br>
            <a:r>
              <a:rPr lang="fr" b="1"/>
              <a:t>InnoDB</a:t>
            </a:r>
            <a:r>
              <a:rPr lang="fr"/>
              <a:t> est apparu par la suite, la plus importante différence avec MyISAM c'est qu'</a:t>
            </a:r>
            <a:r>
              <a:rPr lang="fr" b="1"/>
              <a:t>InnoDB est un moteur relationnel</a:t>
            </a:r>
            <a:r>
              <a:rPr lang="fr"/>
              <a:t> : il permet de créer des contraintes d'intégrité, tout comme d'autres SGBD comme PostgreSQL, SQL Server ou Oracle.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4"/>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Moteurs de stockage</a:t>
            </a:r>
            <a:endParaRPr/>
          </a:p>
        </p:txBody>
      </p:sp>
      <p:sp>
        <p:nvSpPr>
          <p:cNvPr id="329" name="Google Shape;329;p54"/>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 commande suivante permet de spécifier explicitement la création d'une table MyIsam. </a:t>
            </a:r>
            <a:endParaRPr/>
          </a:p>
          <a:p>
            <a:pPr marL="0" lvl="0" indent="0" algn="l" rtl="0">
              <a:spcBef>
                <a:spcPts val="1600"/>
              </a:spcBef>
              <a:spcAft>
                <a:spcPts val="0"/>
              </a:spcAft>
              <a:buNone/>
            </a:pPr>
            <a:r>
              <a:rPr lang="fr" b="1"/>
              <a:t>CREATE TABLE nom_table (id INT) ENGINE = MYISAM;</a:t>
            </a:r>
            <a:endParaRPr b="1"/>
          </a:p>
          <a:p>
            <a:pPr marL="0" lvl="0" indent="0" algn="l" rtl="0">
              <a:spcBef>
                <a:spcPts val="1600"/>
              </a:spcBef>
              <a:spcAft>
                <a:spcPts val="1600"/>
              </a:spcAft>
              <a:buNone/>
            </a:pPr>
            <a:r>
              <a:rPr lang="fr"/>
              <a:t>La commande suivante permet de créer une table au format InnoDB : </a:t>
            </a:r>
            <a:br>
              <a:rPr lang="fr"/>
            </a:br>
            <a:r>
              <a:rPr lang="fr" b="1"/>
              <a:t>CREATE TABLE nom_table (Field1 Int, Field2 Int) ENGINE = InnoDB;</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5"/>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Exercice</a:t>
            </a:r>
            <a:endParaRPr/>
          </a:p>
        </p:txBody>
      </p:sp>
      <p:sp>
        <p:nvSpPr>
          <p:cNvPr id="335" name="Google Shape;335;p55"/>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solidFill>
                  <a:srgbClr val="000000"/>
                </a:solidFill>
              </a:rPr>
              <a:t>Exercice sur les CREATE DATABASE et CREATE TABLE</a:t>
            </a:r>
            <a:endParaRPr sz="1200">
              <a:solidFill>
                <a:srgbClr val="000000"/>
              </a:solidFill>
            </a:endParaRPr>
          </a:p>
          <a:p>
            <a:pPr marL="0" lvl="0" indent="0" algn="l" rtl="0">
              <a:spcBef>
                <a:spcPts val="1600"/>
              </a:spcBef>
              <a:spcAft>
                <a:spcPts val="0"/>
              </a:spcAft>
              <a:buNone/>
            </a:pPr>
            <a:r>
              <a:rPr lang="fr" sz="1200">
                <a:solidFill>
                  <a:srgbClr val="000000"/>
                </a:solidFill>
              </a:rPr>
              <a:t>En ligne de commande ou sur PHPMyAdmin</a:t>
            </a:r>
            <a:endParaRPr sz="1200">
              <a:solidFill>
                <a:srgbClr val="000000"/>
              </a:solidFill>
            </a:endParaRPr>
          </a:p>
          <a:p>
            <a:pPr marL="457200" lvl="0" indent="-304800" algn="l" rtl="0">
              <a:spcBef>
                <a:spcPts val="1600"/>
              </a:spcBef>
              <a:spcAft>
                <a:spcPts val="0"/>
              </a:spcAft>
              <a:buClr>
                <a:srgbClr val="000000"/>
              </a:buClr>
              <a:buSzPts val="1200"/>
              <a:buChar char="-"/>
            </a:pPr>
            <a:r>
              <a:rPr lang="fr" sz="1200">
                <a:solidFill>
                  <a:srgbClr val="000000"/>
                </a:solidFill>
              </a:rPr>
              <a:t>Créer  une base de données Université</a:t>
            </a:r>
            <a:endParaRPr sz="1200">
              <a:solidFill>
                <a:srgbClr val="000000"/>
              </a:solidFill>
            </a:endParaRPr>
          </a:p>
          <a:p>
            <a:pPr marL="457200" lvl="0" indent="0" algn="l" rtl="0">
              <a:spcBef>
                <a:spcPts val="1600"/>
              </a:spcBef>
              <a:spcAft>
                <a:spcPts val="0"/>
              </a:spcAft>
              <a:buNone/>
            </a:pPr>
            <a:r>
              <a:rPr lang="fr" sz="1200">
                <a:solidFill>
                  <a:srgbClr val="000000"/>
                </a:solidFill>
              </a:rPr>
              <a:t>Table utilisateur(nom, prénom, “sexe”,  “date de naissance”, “adresse postale”, “code postal”, “numéro de sécu”)</a:t>
            </a:r>
            <a:endParaRPr sz="1200">
              <a:solidFill>
                <a:srgbClr val="000000"/>
              </a:solidFill>
            </a:endParaRPr>
          </a:p>
          <a:p>
            <a:pPr marL="457200" lvl="0" indent="0" algn="l" rtl="0">
              <a:spcBef>
                <a:spcPts val="1600"/>
              </a:spcBef>
              <a:spcAft>
                <a:spcPts val="0"/>
              </a:spcAft>
              <a:buNone/>
            </a:pPr>
            <a:r>
              <a:rPr lang="fr" sz="1200">
                <a:solidFill>
                  <a:srgbClr val="000000"/>
                </a:solidFill>
              </a:rPr>
              <a:t>le nom et prénom doivent être non null</a:t>
            </a:r>
            <a:endParaRPr sz="1200">
              <a:solidFill>
                <a:srgbClr val="000000"/>
              </a:solidFill>
            </a:endParaRPr>
          </a:p>
          <a:p>
            <a:pPr marL="457200" lvl="0" indent="0" algn="l" rtl="0">
              <a:spcBef>
                <a:spcPts val="1600"/>
              </a:spcBef>
              <a:spcAft>
                <a:spcPts val="0"/>
              </a:spcAft>
              <a:buNone/>
            </a:pPr>
            <a:r>
              <a:rPr lang="fr" sz="1200">
                <a:solidFill>
                  <a:srgbClr val="000000"/>
                </a:solidFill>
              </a:rPr>
              <a:t>Le sexe doit être égale à “F” ou “M”.</a:t>
            </a:r>
            <a:endParaRPr sz="1200">
              <a:solidFill>
                <a:srgbClr val="000000"/>
              </a:solidFill>
            </a:endParaRPr>
          </a:p>
          <a:p>
            <a:pPr marL="457200" lvl="0" indent="0" algn="l" rtl="0">
              <a:spcBef>
                <a:spcPts val="1600"/>
              </a:spcBef>
              <a:spcAft>
                <a:spcPts val="0"/>
              </a:spcAft>
              <a:buNone/>
            </a:pPr>
            <a:r>
              <a:rPr lang="fr" sz="1200">
                <a:solidFill>
                  <a:srgbClr val="000000"/>
                </a:solidFill>
              </a:rPr>
              <a:t>L’utilisateur doit avoir au moins 18 ans</a:t>
            </a:r>
            <a:endParaRPr sz="1200">
              <a:solidFill>
                <a:srgbClr val="000000"/>
              </a:solidFill>
            </a:endParaRPr>
          </a:p>
          <a:p>
            <a:pPr marL="457200" lvl="0" indent="0" algn="l" rtl="0">
              <a:spcBef>
                <a:spcPts val="1600"/>
              </a:spcBef>
              <a:spcAft>
                <a:spcPts val="0"/>
              </a:spcAft>
              <a:buNone/>
            </a:pPr>
            <a:r>
              <a:rPr lang="fr" sz="1200">
                <a:solidFill>
                  <a:srgbClr val="000000"/>
                </a:solidFill>
              </a:rPr>
              <a:t>Le code postale doit comporter 5 chiffres</a:t>
            </a:r>
            <a:endParaRPr sz="1200">
              <a:solidFill>
                <a:srgbClr val="000000"/>
              </a:solidFill>
            </a:endParaRPr>
          </a:p>
          <a:p>
            <a:pPr marL="457200" lvl="0" indent="0" algn="l" rtl="0">
              <a:spcBef>
                <a:spcPts val="1600"/>
              </a:spcBef>
              <a:spcAft>
                <a:spcPts val="0"/>
              </a:spcAft>
              <a:buNone/>
            </a:pPr>
            <a:r>
              <a:rPr lang="fr" sz="1200">
                <a:solidFill>
                  <a:srgbClr val="000000"/>
                </a:solidFill>
              </a:rPr>
              <a:t>Le numéro de sécu doit être unique et doit comporter 13 chiffres.</a:t>
            </a:r>
            <a:endParaRPr sz="1200">
              <a:solidFill>
                <a:srgbClr val="000000"/>
              </a:solidFill>
            </a:endParaRPr>
          </a:p>
          <a:p>
            <a:pPr marL="457200" lvl="0" indent="-304800" algn="l" rtl="0">
              <a:spcBef>
                <a:spcPts val="1600"/>
              </a:spcBef>
              <a:spcAft>
                <a:spcPts val="0"/>
              </a:spcAft>
              <a:buClr>
                <a:srgbClr val="000000"/>
              </a:buClr>
              <a:buSzPts val="1200"/>
              <a:buChar char="-"/>
            </a:pPr>
            <a:r>
              <a:rPr lang="fr" sz="1200">
                <a:solidFill>
                  <a:srgbClr val="000000"/>
                </a:solidFill>
              </a:rPr>
              <a:t>Créer une autre table inscription(“date inscription”, “frais d’inscription”, “numero de l’élève”)</a:t>
            </a:r>
            <a:endParaRPr sz="1200">
              <a:solidFill>
                <a:srgbClr val="000000"/>
              </a:solidFill>
            </a:endParaRPr>
          </a:p>
          <a:p>
            <a:pPr marL="914400" lvl="0" indent="0" algn="l" rtl="0">
              <a:spcBef>
                <a:spcPts val="1600"/>
              </a:spcBef>
              <a:spcAft>
                <a:spcPts val="0"/>
              </a:spcAft>
              <a:buNone/>
            </a:pPr>
            <a:r>
              <a:rPr lang="fr" sz="1200">
                <a:solidFill>
                  <a:srgbClr val="000000"/>
                </a:solidFill>
              </a:rPr>
              <a:t>Les frais d’inscription doivent non null et par défaut égal à 35€.</a:t>
            </a:r>
            <a:endParaRPr sz="1200">
              <a:solidFill>
                <a:srgbClr val="000000"/>
              </a:solidFill>
            </a:endParaRPr>
          </a:p>
          <a:p>
            <a:pPr marL="0" lvl="0" indent="0" algn="l" rtl="0">
              <a:spcBef>
                <a:spcPts val="1600"/>
              </a:spcBef>
              <a:spcAft>
                <a:spcPts val="1600"/>
              </a:spcAft>
              <a:buNone/>
            </a:pPr>
            <a:r>
              <a:rPr lang="fr" sz="1200">
                <a:solidFill>
                  <a:srgbClr val="000000"/>
                </a:solidFill>
              </a:rPr>
              <a:t/>
            </a:r>
            <a:br>
              <a:rPr lang="fr" sz="1200">
                <a:solidFill>
                  <a:srgbClr val="000000"/>
                </a:solidFill>
              </a:rPr>
            </a:br>
            <a:endParaRPr sz="12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Index</a:t>
            </a:r>
            <a:endParaRPr/>
          </a:p>
        </p:txBody>
      </p:sp>
      <p:sp>
        <p:nvSpPr>
          <p:cNvPr id="341" name="Google Shape;341;p56"/>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t>Les index nous permettent de retrouver rapidement les données contenues dans une table. Utilisons un exemple pour illustrer l’utilité des index : supposons que nous sommes intéressés à lire des informations sur la culture de piments dans un livre de jardinage. Au lieu de commencer la lecture dès le début jusqu’à parvenir à la section sur les piments, il est beaucoup plus rapide d’aller à l’index en fin de livre, repérer les pages contenant les informations au sujet des piments, puis aller directement à ces pages. Aller à l’index en premier lieu nous permet d’épargner du temps et c’est une méthode largement plus efficace pour repérer les informations dont nous avons besoin.</a:t>
            </a:r>
            <a:endParaRPr sz="1600"/>
          </a:p>
          <a:p>
            <a:pPr marL="0" lvl="0" indent="0" algn="l" rtl="0">
              <a:spcBef>
                <a:spcPts val="1600"/>
              </a:spcBef>
              <a:spcAft>
                <a:spcPts val="1600"/>
              </a:spcAft>
              <a:buNone/>
            </a:pPr>
            <a:r>
              <a:rPr lang="fr" sz="1600"/>
              <a:t>Le principe est le même quant à retrouver des données d’une table de bases de données. Sans index, le système de base de données balaie la table entière (ce processus est appelé 'table scan' (balayage de table)) pour trouver les informations recherchées. Avec l’index créé, le système de la base de données peut d’abord repérer dans l’index l’emplacement des données, puis aller directement à ces emplacements afin d’obtenir les données requises. C’est beaucoup plus rapide.</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Index</a:t>
            </a:r>
            <a:endParaRPr/>
          </a:p>
        </p:txBody>
      </p:sp>
      <p:sp>
        <p:nvSpPr>
          <p:cNvPr id="347" name="Google Shape;347;p57"/>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600"/>
              <a:t>Par conséquent, il est plus que souhaitable de créer des index pour les tables. Un index peut couvrir une ou plusieurs colonnes. La syntaxe générale pour la création d’un index est :</a:t>
            </a:r>
            <a:br>
              <a:rPr lang="fr" sz="1600"/>
            </a:br>
            <a:r>
              <a:rPr lang="fr" sz="1600"/>
              <a:t/>
            </a:r>
            <a:br>
              <a:rPr lang="fr" sz="1600"/>
            </a:br>
            <a:r>
              <a:rPr lang="fr" sz="1600" b="1" i="1">
                <a:solidFill>
                  <a:schemeClr val="accent3"/>
                </a:solidFill>
              </a:rPr>
              <a:t>CREATE INDEX "nom d'index" ON "nom de table" (nom de colonne);</a:t>
            </a:r>
            <a:endParaRPr sz="1600" b="1" i="1">
              <a:solidFill>
                <a:schemeClr val="accent3"/>
              </a:solidFill>
            </a:endParaRPr>
          </a:p>
        </p:txBody>
      </p:sp>
      <p:graphicFrame>
        <p:nvGraphicFramePr>
          <p:cNvPr id="348" name="Google Shape;348;p57"/>
          <p:cNvGraphicFramePr/>
          <p:nvPr/>
        </p:nvGraphicFramePr>
        <p:xfrm>
          <a:off x="484900" y="2351100"/>
          <a:ext cx="3000000" cy="3000000"/>
        </p:xfrm>
        <a:graphic>
          <a:graphicData uri="http://schemas.openxmlformats.org/drawingml/2006/table">
            <a:tbl>
              <a:tblPr>
                <a:noFill/>
                <a:tableStyleId>{042FDFE5-54F3-46D4-8120-39CBE93FA19F}</a:tableStyleId>
              </a:tblPr>
              <a:tblGrid>
                <a:gridCol w="2139775"/>
                <a:gridCol w="2139775"/>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Type de Données</a:t>
                      </a:r>
                      <a:endParaRPr/>
                    </a:p>
                  </a:txBody>
                  <a:tcPr marL="91425" marR="91425" marT="91425" marB="91425"/>
                </a:tc>
              </a:tr>
              <a:tr h="381000">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Prenom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Adresse</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Ville</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Pays</a:t>
                      </a:r>
                      <a:endParaRPr/>
                    </a:p>
                  </a:txBody>
                  <a:tcPr marL="91425" marR="91425" marT="91425" marB="91425"/>
                </a:tc>
                <a:tc>
                  <a:txBody>
                    <a:bodyPr/>
                    <a:lstStyle/>
                    <a:p>
                      <a:pPr marL="0" lvl="0" indent="0" algn="l" rtl="0">
                        <a:spcBef>
                          <a:spcPts val="0"/>
                        </a:spcBef>
                        <a:spcAft>
                          <a:spcPts val="0"/>
                        </a:spcAft>
                        <a:buNone/>
                      </a:pPr>
                      <a:r>
                        <a:rPr lang="fr"/>
                        <a:t>char(25)</a:t>
                      </a:r>
                      <a:endParaRPr/>
                    </a:p>
                  </a:txBody>
                  <a:tcPr marL="91425" marR="91425" marT="91425" marB="91425"/>
                </a:tc>
              </a:tr>
              <a:tr h="381000">
                <a:tc>
                  <a:txBody>
                    <a:bodyPr/>
                    <a:lstStyle/>
                    <a:p>
                      <a:pPr marL="0" lvl="0" indent="0" algn="l" rtl="0">
                        <a:spcBef>
                          <a:spcPts val="0"/>
                        </a:spcBef>
                        <a:spcAft>
                          <a:spcPts val="0"/>
                        </a:spcAft>
                        <a:buNone/>
                      </a:pPr>
                      <a:r>
                        <a:rPr lang="fr"/>
                        <a:t>Date_Naissance</a:t>
                      </a:r>
                      <a:endParaRPr/>
                    </a:p>
                  </a:txBody>
                  <a:tcPr marL="91425" marR="91425" marT="91425" marB="91425"/>
                </a:tc>
                <a:tc>
                  <a:txBody>
                    <a:bodyPr/>
                    <a:lstStyle/>
                    <a:p>
                      <a:pPr marL="0" lvl="0" indent="0" algn="l" rtl="0">
                        <a:spcBef>
                          <a:spcPts val="0"/>
                        </a:spcBef>
                        <a:spcAft>
                          <a:spcPts val="0"/>
                        </a:spcAft>
                        <a:buNone/>
                      </a:pPr>
                      <a:r>
                        <a:rPr lang="fr"/>
                        <a:t>datetime</a:t>
                      </a:r>
                      <a:endParaRPr/>
                    </a:p>
                  </a:txBody>
                  <a:tcPr marL="91425" marR="91425" marT="91425" marB="91425"/>
                </a:tc>
              </a:tr>
            </a:tbl>
          </a:graphicData>
        </a:graphic>
      </p:graphicFrame>
      <p:sp>
        <p:nvSpPr>
          <p:cNvPr id="349" name="Google Shape;349;p57"/>
          <p:cNvSpPr txBox="1"/>
          <p:nvPr/>
        </p:nvSpPr>
        <p:spPr>
          <a:xfrm>
            <a:off x="935175" y="1959325"/>
            <a:ext cx="30336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Table </a:t>
            </a:r>
            <a:r>
              <a:rPr lang="fr" b="1"/>
              <a:t>Client</a:t>
            </a:r>
            <a:endParaRPr b="1"/>
          </a:p>
        </p:txBody>
      </p:sp>
      <p:sp>
        <p:nvSpPr>
          <p:cNvPr id="350" name="Google Shape;350;p57"/>
          <p:cNvSpPr txBox="1"/>
          <p:nvPr/>
        </p:nvSpPr>
        <p:spPr>
          <a:xfrm>
            <a:off x="4846975" y="2278650"/>
            <a:ext cx="4082700" cy="274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666666"/>
                </a:solidFill>
                <a:latin typeface="Proxima Nova"/>
                <a:ea typeface="Proxima Nova"/>
                <a:cs typeface="Proxima Nova"/>
                <a:sym typeface="Proxima Nova"/>
              </a:rPr>
              <a:t>Pour créer un index dans la colonne Last_Name, il faut saisir</a:t>
            </a:r>
            <a:r>
              <a:rPr lang="fr">
                <a:solidFill>
                  <a:srgbClr val="666666"/>
                </a:solidFill>
                <a:latin typeface="Proxima Nova"/>
                <a:ea typeface="Proxima Nova"/>
                <a:cs typeface="Proxima Nova"/>
                <a:sym typeface="Proxima Nova"/>
              </a:rPr>
              <a:t/>
            </a:r>
            <a:br>
              <a:rPr lang="fr">
                <a:solidFill>
                  <a:srgbClr val="666666"/>
                </a:solidFill>
                <a:latin typeface="Proxima Nova"/>
                <a:ea typeface="Proxima Nova"/>
                <a:cs typeface="Proxima Nova"/>
                <a:sym typeface="Proxima Nova"/>
              </a:rPr>
            </a:br>
            <a:r>
              <a:rPr lang="fr">
                <a:solidFill>
                  <a:srgbClr val="666666"/>
                </a:solidFill>
              </a:rPr>
              <a:t/>
            </a:r>
            <a:br>
              <a:rPr lang="fr">
                <a:solidFill>
                  <a:srgbClr val="666666"/>
                </a:solidFill>
              </a:rPr>
            </a:br>
            <a:r>
              <a:rPr lang="fr" b="1" i="1">
                <a:solidFill>
                  <a:srgbClr val="666666"/>
                </a:solidFill>
              </a:rPr>
              <a:t>CREATE INDEX IDX_CLIENT_PRENOM</a:t>
            </a:r>
            <a:br>
              <a:rPr lang="fr" b="1" i="1">
                <a:solidFill>
                  <a:srgbClr val="666666"/>
                </a:solidFill>
              </a:rPr>
            </a:br>
            <a:r>
              <a:rPr lang="fr" b="1" i="1">
                <a:solidFill>
                  <a:srgbClr val="666666"/>
                </a:solidFill>
              </a:rPr>
              <a:t>ON Client (Prenom);</a:t>
            </a:r>
            <a:endParaRPr b="1" i="1">
              <a:solidFill>
                <a:srgbClr val="666666"/>
              </a:solidFill>
            </a:endParaRPr>
          </a:p>
          <a:p>
            <a:pPr marL="0" lvl="0" indent="0" algn="l" rtl="0">
              <a:spcBef>
                <a:spcPts val="0"/>
              </a:spcBef>
              <a:spcAft>
                <a:spcPts val="0"/>
              </a:spcAft>
              <a:buNone/>
            </a:pPr>
            <a:endParaRPr b="1" i="1">
              <a:solidFill>
                <a:srgbClr val="666666"/>
              </a:solidFill>
            </a:endParaRPr>
          </a:p>
          <a:p>
            <a:pPr marL="0" lvl="0" indent="0" algn="l" rtl="0">
              <a:spcBef>
                <a:spcPts val="0"/>
              </a:spcBef>
              <a:spcAft>
                <a:spcPts val="0"/>
              </a:spcAft>
              <a:buNone/>
            </a:pPr>
            <a:r>
              <a:rPr lang="fr">
                <a:solidFill>
                  <a:srgbClr val="666666"/>
                </a:solidFill>
              </a:rPr>
              <a:t>Pour créer un index dans Ville et Pays, il faut saisir</a:t>
            </a:r>
            <a:br>
              <a:rPr lang="fr">
                <a:solidFill>
                  <a:srgbClr val="666666"/>
                </a:solidFill>
              </a:rPr>
            </a:br>
            <a:r>
              <a:rPr lang="fr">
                <a:solidFill>
                  <a:srgbClr val="666666"/>
                </a:solidFill>
              </a:rPr>
              <a:t/>
            </a:r>
            <a:br>
              <a:rPr lang="fr">
                <a:solidFill>
                  <a:srgbClr val="666666"/>
                </a:solidFill>
              </a:rPr>
            </a:br>
            <a:r>
              <a:rPr lang="fr" b="1" i="1">
                <a:solidFill>
                  <a:srgbClr val="666666"/>
                </a:solidFill>
              </a:rPr>
              <a:t>CREATE INDEX IDX_CLIENT_LOCATION</a:t>
            </a:r>
            <a:br>
              <a:rPr lang="fr" b="1" i="1">
                <a:solidFill>
                  <a:srgbClr val="666666"/>
                </a:solidFill>
              </a:rPr>
            </a:br>
            <a:r>
              <a:rPr lang="fr" b="1" i="1">
                <a:solidFill>
                  <a:srgbClr val="666666"/>
                </a:solidFill>
              </a:rPr>
              <a:t>ON Client (Ville, pays);</a:t>
            </a:r>
            <a:endParaRPr b="1" i="1">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Index</a:t>
            </a:r>
            <a:endParaRPr/>
          </a:p>
        </p:txBody>
      </p:sp>
      <p:sp>
        <p:nvSpPr>
          <p:cNvPr id="356" name="Google Shape;356;p58"/>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solidFill>
                  <a:srgbClr val="434343"/>
                </a:solidFill>
              </a:rPr>
              <a:t>Ci-dessous on crée un index sur l’id et sur la colonne “Date de Naissance”. L’index crée des données par ordre croissant. Facile par exemple de retrouver les Id supérieurs à 5 ou Date de naissance est inférieure à 2010_08-23. MySQL ne parcourt plus toute la table Id ou “Date de Naissance” pour renvoyer des informations, d’où un gain de temps.</a:t>
            </a:r>
            <a:endParaRPr sz="1600">
              <a:solidFill>
                <a:srgbClr val="434343"/>
              </a:solidFill>
            </a:endParaRPr>
          </a:p>
          <a:p>
            <a:pPr marL="0" lvl="0" indent="0" algn="l" rtl="0">
              <a:spcBef>
                <a:spcPts val="1600"/>
              </a:spcBef>
              <a:spcAft>
                <a:spcPts val="0"/>
              </a:spcAft>
              <a:buNone/>
            </a:pPr>
            <a:endParaRPr sz="1600">
              <a:solidFill>
                <a:srgbClr val="43434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0"/>
              </a:spcAft>
              <a:buNone/>
            </a:pPr>
            <a:endParaRPr sz="1600" b="1" i="1">
              <a:solidFill>
                <a:schemeClr val="accent3"/>
              </a:solidFill>
            </a:endParaRPr>
          </a:p>
          <a:p>
            <a:pPr marL="0" lvl="0" indent="0" algn="l" rtl="0">
              <a:spcBef>
                <a:spcPts val="1600"/>
              </a:spcBef>
              <a:spcAft>
                <a:spcPts val="1600"/>
              </a:spcAft>
              <a:buNone/>
            </a:pPr>
            <a:endParaRPr sz="1600" b="1">
              <a:solidFill>
                <a:srgbClr val="434343"/>
              </a:solidFill>
            </a:endParaRPr>
          </a:p>
        </p:txBody>
      </p:sp>
      <p:pic>
        <p:nvPicPr>
          <p:cNvPr id="357" name="Google Shape;357;p58"/>
          <p:cNvPicPr preferRelativeResize="0"/>
          <p:nvPr/>
        </p:nvPicPr>
        <p:blipFill>
          <a:blip r:embed="rId3">
            <a:alphaModFix/>
          </a:blip>
          <a:stretch>
            <a:fillRect/>
          </a:stretch>
        </p:blipFill>
        <p:spPr>
          <a:xfrm>
            <a:off x="187450" y="1960563"/>
            <a:ext cx="8686800" cy="3057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Index : Quand faut-il éviter les index?</a:t>
            </a:r>
            <a:endParaRPr/>
          </a:p>
        </p:txBody>
      </p:sp>
      <p:sp>
        <p:nvSpPr>
          <p:cNvPr id="363" name="Google Shape;363;p59"/>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t>Evitez l’utilisation des index dans ces cas ci-dessous:</a:t>
            </a:r>
            <a:endParaRPr sz="1600"/>
          </a:p>
          <a:p>
            <a:pPr marL="457200" lvl="0" indent="-330200" algn="l" rtl="0">
              <a:spcBef>
                <a:spcPts val="1600"/>
              </a:spcBef>
              <a:spcAft>
                <a:spcPts val="0"/>
              </a:spcAft>
              <a:buSzPts val="1600"/>
              <a:buChar char="●"/>
            </a:pPr>
            <a:r>
              <a:rPr lang="fr" sz="1600"/>
              <a:t>Les index ne doivent pas être utilisés sur de petites tables.</a:t>
            </a:r>
            <a:br>
              <a:rPr lang="fr" sz="1600"/>
            </a:br>
            <a:endParaRPr sz="1600"/>
          </a:p>
          <a:p>
            <a:pPr marL="457200" lvl="0" indent="-330200" algn="l" rtl="0">
              <a:spcBef>
                <a:spcPts val="0"/>
              </a:spcBef>
              <a:spcAft>
                <a:spcPts val="0"/>
              </a:spcAft>
              <a:buSzPts val="1600"/>
              <a:buChar char="●"/>
            </a:pPr>
            <a:r>
              <a:rPr lang="fr" sz="1600"/>
              <a:t>Tables ayant de fréquentes mises à jour par lots ou opérations d'insertion.</a:t>
            </a:r>
            <a:br>
              <a:rPr lang="fr" sz="1600"/>
            </a:br>
            <a:endParaRPr sz="1600"/>
          </a:p>
          <a:p>
            <a:pPr marL="457200" lvl="0" indent="-330200" algn="l" rtl="0">
              <a:spcBef>
                <a:spcPts val="0"/>
              </a:spcBef>
              <a:spcAft>
                <a:spcPts val="0"/>
              </a:spcAft>
              <a:buSzPts val="1600"/>
              <a:buChar char="●"/>
            </a:pPr>
            <a:r>
              <a:rPr lang="fr" sz="1600"/>
              <a:t>Les index ne doivent pas être utilisés sur des colonnes contenant un nombre élevé de valeurs NULL.</a:t>
            </a:r>
            <a:br>
              <a:rPr lang="fr" sz="1600"/>
            </a:br>
            <a:endParaRPr sz="1600"/>
          </a:p>
          <a:p>
            <a:pPr marL="457200" lvl="0" indent="-330200" algn="l" rtl="0">
              <a:spcBef>
                <a:spcPts val="0"/>
              </a:spcBef>
              <a:spcAft>
                <a:spcPts val="0"/>
              </a:spcAft>
              <a:buSzPts val="1600"/>
              <a:buChar char="●"/>
            </a:pPr>
            <a:r>
              <a:rPr lang="fr" sz="1600"/>
              <a:t>Les colonnes fréquemment manipulées ne doivent pas être indexées.</a:t>
            </a:r>
            <a:endParaRPr sz="1600" b="1" i="1">
              <a:solidFill>
                <a:schemeClr val="accent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View ﻿</a:t>
            </a:r>
            <a:endParaRPr sz="2400"/>
          </a:p>
        </p:txBody>
      </p:sp>
      <p:sp>
        <p:nvSpPr>
          <p:cNvPr id="369" name="Google Shape;369;p60"/>
          <p:cNvSpPr txBox="1">
            <a:spLocks noGrp="1"/>
          </p:cNvSpPr>
          <p:nvPr>
            <p:ph type="body" idx="1"/>
          </p:nvPr>
        </p:nvSpPr>
        <p:spPr>
          <a:xfrm>
            <a:off x="311700" y="572700"/>
            <a:ext cx="8520600" cy="40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Les vues peuvent être considérées comme des tables virtuelles. Généralement, une table contient un jeu de définitions et elle est destinée à stocker physiquement les données. Une vue a également un jeu de définitions, créé au-dessus des tables ou d’autres vues, et elle ne stocke pas physiquement les données.</a:t>
            </a:r>
            <a:br>
              <a:rPr lang="fr"/>
            </a:br>
            <a:r>
              <a:rPr lang="fr"/>
              <a:t/>
            </a:r>
            <a:br>
              <a:rPr lang="fr"/>
            </a:br>
            <a:r>
              <a:rPr lang="fr"/>
              <a:t>La syntaxe pour la création d’une vue est comme suit :</a:t>
            </a:r>
            <a:br>
              <a:rPr lang="fr"/>
            </a:br>
            <a:r>
              <a:rPr lang="fr"/>
              <a:t/>
            </a:r>
            <a:br>
              <a:rPr lang="fr"/>
            </a:br>
            <a:r>
              <a:rPr lang="fr" b="1">
                <a:solidFill>
                  <a:schemeClr val="accent3"/>
                </a:solidFill>
              </a:rPr>
              <a:t>CREATE VIEW "nom de vue" AS "instruction SQL";</a:t>
            </a:r>
            <a:endParaRPr b="1">
              <a:solidFill>
                <a:schemeClr val="accent3"/>
              </a:solidFill>
            </a:endParaRPr>
          </a:p>
          <a:p>
            <a:pPr marL="457200" lvl="0" indent="0" algn="l" rtl="0">
              <a:spcBef>
                <a:spcPts val="1600"/>
              </a:spcBef>
              <a:spcAft>
                <a:spcPts val="1600"/>
              </a:spcAft>
              <a:buNone/>
            </a:pPr>
            <a:endParaRPr>
              <a:solidFill>
                <a:srgbClr val="43434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1"/>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View ﻿</a:t>
            </a:r>
            <a:endParaRPr sz="2400"/>
          </a:p>
        </p:txBody>
      </p:sp>
      <p:sp>
        <p:nvSpPr>
          <p:cNvPr id="375" name="Google Shape;375;p61"/>
          <p:cNvSpPr txBox="1">
            <a:spLocks noGrp="1"/>
          </p:cNvSpPr>
          <p:nvPr>
            <p:ph type="body" idx="1"/>
          </p:nvPr>
        </p:nvSpPr>
        <p:spPr>
          <a:xfrm>
            <a:off x="4314150" y="572700"/>
            <a:ext cx="4518000" cy="2305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fr">
                <a:solidFill>
                  <a:srgbClr val="434343"/>
                </a:solidFill>
              </a:rPr>
              <a:t>Pour créer une V_Client contenant seulement Nom, Prenom et Pays:</a:t>
            </a:r>
            <a:endParaRPr>
              <a:solidFill>
                <a:srgbClr val="434343"/>
              </a:solidFill>
            </a:endParaRPr>
          </a:p>
          <a:p>
            <a:pPr marL="457200" lvl="0" indent="0" algn="l" rtl="0">
              <a:spcBef>
                <a:spcPts val="1600"/>
              </a:spcBef>
              <a:spcAft>
                <a:spcPts val="0"/>
              </a:spcAft>
              <a:buNone/>
            </a:pPr>
            <a:r>
              <a:rPr lang="fr" b="1">
                <a:solidFill>
                  <a:srgbClr val="434343"/>
                </a:solidFill>
              </a:rPr>
              <a:t>CREATE VIEW V_Client</a:t>
            </a:r>
            <a:endParaRPr b="1">
              <a:solidFill>
                <a:srgbClr val="434343"/>
              </a:solidFill>
            </a:endParaRPr>
          </a:p>
          <a:p>
            <a:pPr marL="457200" lvl="0" indent="0" algn="l" rtl="0">
              <a:spcBef>
                <a:spcPts val="1600"/>
              </a:spcBef>
              <a:spcAft>
                <a:spcPts val="0"/>
              </a:spcAft>
              <a:buNone/>
            </a:pPr>
            <a:r>
              <a:rPr lang="fr" b="1">
                <a:solidFill>
                  <a:srgbClr val="434343"/>
                </a:solidFill>
              </a:rPr>
              <a:t>AS SELECT Nom, Prenom, Pays</a:t>
            </a:r>
            <a:endParaRPr b="1">
              <a:solidFill>
                <a:srgbClr val="434343"/>
              </a:solidFill>
            </a:endParaRPr>
          </a:p>
          <a:p>
            <a:pPr marL="457200" lvl="0" indent="0" algn="l" rtl="0">
              <a:spcBef>
                <a:spcPts val="1600"/>
              </a:spcBef>
              <a:spcAft>
                <a:spcPts val="1600"/>
              </a:spcAft>
              <a:buNone/>
            </a:pPr>
            <a:r>
              <a:rPr lang="fr" b="1">
                <a:solidFill>
                  <a:srgbClr val="434343"/>
                </a:solidFill>
              </a:rPr>
              <a:t>FROM Client;</a:t>
            </a:r>
            <a:endParaRPr b="1">
              <a:solidFill>
                <a:srgbClr val="434343"/>
              </a:solidFill>
            </a:endParaRPr>
          </a:p>
        </p:txBody>
      </p:sp>
      <p:graphicFrame>
        <p:nvGraphicFramePr>
          <p:cNvPr id="376" name="Google Shape;376;p61"/>
          <p:cNvGraphicFramePr/>
          <p:nvPr/>
        </p:nvGraphicFramePr>
        <p:xfrm>
          <a:off x="382400" y="1076800"/>
          <a:ext cx="3000000" cy="3000000"/>
        </p:xfrm>
        <a:graphic>
          <a:graphicData uri="http://schemas.openxmlformats.org/drawingml/2006/table">
            <a:tbl>
              <a:tblPr>
                <a:noFill/>
                <a:tableStyleId>{042FDFE5-54F3-46D4-8120-39CBE93FA19F}</a:tableStyleId>
              </a:tblPr>
              <a:tblGrid>
                <a:gridCol w="1965875"/>
                <a:gridCol w="1965875"/>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Type de Données</a:t>
                      </a:r>
                      <a:endParaRPr/>
                    </a:p>
                  </a:txBody>
                  <a:tcPr marL="91425" marR="91425" marT="91425" marB="91425"/>
                </a:tc>
              </a:tr>
              <a:tr h="381000">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Prenom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Adresse</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Ville</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Pays</a:t>
                      </a:r>
                      <a:endParaRPr/>
                    </a:p>
                  </a:txBody>
                  <a:tcPr marL="91425" marR="91425" marT="91425" marB="91425"/>
                </a:tc>
                <a:tc>
                  <a:txBody>
                    <a:bodyPr/>
                    <a:lstStyle/>
                    <a:p>
                      <a:pPr marL="0" lvl="0" indent="0" algn="l" rtl="0">
                        <a:spcBef>
                          <a:spcPts val="0"/>
                        </a:spcBef>
                        <a:spcAft>
                          <a:spcPts val="0"/>
                        </a:spcAft>
                        <a:buNone/>
                      </a:pPr>
                      <a:r>
                        <a:rPr lang="fr"/>
                        <a:t>char(25)</a:t>
                      </a:r>
                      <a:endParaRPr/>
                    </a:p>
                  </a:txBody>
                  <a:tcPr marL="91425" marR="91425" marT="91425" marB="91425"/>
                </a:tc>
              </a:tr>
              <a:tr h="381000">
                <a:tc>
                  <a:txBody>
                    <a:bodyPr/>
                    <a:lstStyle/>
                    <a:p>
                      <a:pPr marL="0" lvl="0" indent="0" algn="l" rtl="0">
                        <a:spcBef>
                          <a:spcPts val="0"/>
                        </a:spcBef>
                        <a:spcAft>
                          <a:spcPts val="0"/>
                        </a:spcAft>
                        <a:buNone/>
                      </a:pPr>
                      <a:r>
                        <a:rPr lang="fr"/>
                        <a:t>Date_naissance</a:t>
                      </a:r>
                      <a:endParaRPr/>
                    </a:p>
                  </a:txBody>
                  <a:tcPr marL="91425" marR="91425" marT="91425" marB="91425"/>
                </a:tc>
                <a:tc>
                  <a:txBody>
                    <a:bodyPr/>
                    <a:lstStyle/>
                    <a:p>
                      <a:pPr marL="0" lvl="0" indent="0" algn="l" rtl="0">
                        <a:spcBef>
                          <a:spcPts val="0"/>
                        </a:spcBef>
                        <a:spcAft>
                          <a:spcPts val="0"/>
                        </a:spcAft>
                        <a:buNone/>
                      </a:pPr>
                      <a:r>
                        <a:rPr lang="fr"/>
                        <a:t>datetime</a:t>
                      </a:r>
                      <a:endParaRPr/>
                    </a:p>
                  </a:txBody>
                  <a:tcPr marL="91425" marR="91425" marT="91425" marB="91425"/>
                </a:tc>
              </a:tr>
            </a:tbl>
          </a:graphicData>
        </a:graphic>
      </p:graphicFrame>
      <p:sp>
        <p:nvSpPr>
          <p:cNvPr id="377" name="Google Shape;377;p61"/>
          <p:cNvSpPr txBox="1"/>
          <p:nvPr/>
        </p:nvSpPr>
        <p:spPr>
          <a:xfrm>
            <a:off x="470875" y="572700"/>
            <a:ext cx="3754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Table </a:t>
            </a:r>
            <a:r>
              <a:rPr lang="fr" b="1"/>
              <a:t>Client</a:t>
            </a:r>
            <a:endParaRPr b="1"/>
          </a:p>
        </p:txBody>
      </p:sp>
      <p:graphicFrame>
        <p:nvGraphicFramePr>
          <p:cNvPr id="378" name="Google Shape;378;p61"/>
          <p:cNvGraphicFramePr/>
          <p:nvPr/>
        </p:nvGraphicFramePr>
        <p:xfrm>
          <a:off x="4695750" y="3431200"/>
          <a:ext cx="3000000" cy="3000000"/>
        </p:xfrm>
        <a:graphic>
          <a:graphicData uri="http://schemas.openxmlformats.org/drawingml/2006/table">
            <a:tbl>
              <a:tblPr>
                <a:noFill/>
                <a:tableStyleId>{042FDFE5-54F3-46D4-8120-39CBE93FA19F}</a:tableStyleId>
              </a:tblPr>
              <a:tblGrid>
                <a:gridCol w="1965875"/>
                <a:gridCol w="1965875"/>
              </a:tblGrid>
              <a:tr h="381000">
                <a:tc>
                  <a:txBody>
                    <a:bodyPr/>
                    <a:lstStyle/>
                    <a:p>
                      <a:pPr marL="0" lvl="0" indent="0" algn="l" rtl="0">
                        <a:spcBef>
                          <a:spcPts val="0"/>
                        </a:spcBef>
                        <a:spcAft>
                          <a:spcPts val="0"/>
                        </a:spcAft>
                        <a:buNone/>
                      </a:pPr>
                      <a:r>
                        <a:rPr lang="fr"/>
                        <a:t>Nom de colonne</a:t>
                      </a:r>
                      <a:endParaRPr/>
                    </a:p>
                  </a:txBody>
                  <a:tcPr marL="91425" marR="91425" marT="91425" marB="91425"/>
                </a:tc>
                <a:tc>
                  <a:txBody>
                    <a:bodyPr/>
                    <a:lstStyle/>
                    <a:p>
                      <a:pPr marL="0" lvl="0" indent="0" algn="l" rtl="0">
                        <a:spcBef>
                          <a:spcPts val="0"/>
                        </a:spcBef>
                        <a:spcAft>
                          <a:spcPts val="0"/>
                        </a:spcAft>
                        <a:buNone/>
                      </a:pPr>
                      <a:r>
                        <a:rPr lang="fr"/>
                        <a:t>Type de Données</a:t>
                      </a:r>
                      <a:endParaRPr/>
                    </a:p>
                  </a:txBody>
                  <a:tcPr marL="91425" marR="91425" marT="91425" marB="91425"/>
                </a:tc>
              </a:tr>
              <a:tr h="381000">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Prenom</a:t>
                      </a:r>
                      <a:endParaRPr/>
                    </a:p>
                  </a:txBody>
                  <a:tcPr marL="91425" marR="91425" marT="91425" marB="91425"/>
                </a:tc>
                <a:tc>
                  <a:txBody>
                    <a:bodyPr/>
                    <a:lstStyle/>
                    <a:p>
                      <a:pPr marL="0" lvl="0" indent="0" algn="l" rtl="0">
                        <a:spcBef>
                          <a:spcPts val="0"/>
                        </a:spcBef>
                        <a:spcAft>
                          <a:spcPts val="0"/>
                        </a:spcAft>
                        <a:buNone/>
                      </a:pPr>
                      <a:r>
                        <a:rPr lang="fr"/>
                        <a:t>char(50)</a:t>
                      </a:r>
                      <a:endParaRPr/>
                    </a:p>
                  </a:txBody>
                  <a:tcPr marL="91425" marR="91425" marT="91425" marB="91425"/>
                </a:tc>
              </a:tr>
              <a:tr h="381000">
                <a:tc>
                  <a:txBody>
                    <a:bodyPr/>
                    <a:lstStyle/>
                    <a:p>
                      <a:pPr marL="0" lvl="0" indent="0" algn="l" rtl="0">
                        <a:spcBef>
                          <a:spcPts val="0"/>
                        </a:spcBef>
                        <a:spcAft>
                          <a:spcPts val="0"/>
                        </a:spcAft>
                        <a:buNone/>
                      </a:pPr>
                      <a:r>
                        <a:rPr lang="fr"/>
                        <a:t>Pays</a:t>
                      </a:r>
                      <a:endParaRPr/>
                    </a:p>
                  </a:txBody>
                  <a:tcPr marL="91425" marR="91425" marT="91425" marB="91425"/>
                </a:tc>
                <a:tc>
                  <a:txBody>
                    <a:bodyPr/>
                    <a:lstStyle/>
                    <a:p>
                      <a:pPr marL="0" lvl="0" indent="0" algn="l" rtl="0">
                        <a:spcBef>
                          <a:spcPts val="0"/>
                        </a:spcBef>
                        <a:spcAft>
                          <a:spcPts val="0"/>
                        </a:spcAft>
                        <a:buNone/>
                      </a:pPr>
                      <a:r>
                        <a:rPr lang="fr"/>
                        <a:t>char(25)</a:t>
                      </a:r>
                      <a:endParaRPr/>
                    </a:p>
                  </a:txBody>
                  <a:tcPr marL="91425" marR="91425" marT="91425" marB="91425"/>
                </a:tc>
              </a:tr>
            </a:tbl>
          </a:graphicData>
        </a:graphic>
      </p:graphicFrame>
      <p:sp>
        <p:nvSpPr>
          <p:cNvPr id="379" name="Google Shape;379;p61"/>
          <p:cNvSpPr txBox="1"/>
          <p:nvPr/>
        </p:nvSpPr>
        <p:spPr>
          <a:xfrm>
            <a:off x="4695750" y="3081400"/>
            <a:ext cx="3754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View </a:t>
            </a:r>
            <a:r>
              <a:rPr lang="fr" b="1"/>
              <a:t>V_Client</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Caractéristiques de Mysql</a:t>
            </a:r>
            <a:endParaRPr/>
          </a:p>
        </p:txBody>
      </p:sp>
      <p:sp>
        <p:nvSpPr>
          <p:cNvPr id="82" name="Google Shape;82;p17"/>
          <p:cNvSpPr txBox="1">
            <a:spLocks noGrp="1"/>
          </p:cNvSpPr>
          <p:nvPr>
            <p:ph type="body" idx="1"/>
          </p:nvPr>
        </p:nvSpPr>
        <p:spPr>
          <a:xfrm>
            <a:off x="311700" y="620000"/>
            <a:ext cx="8520600" cy="394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MySQL est un serveur de base de données relationnelles SQL qui fonctionne sur de nombreux systèmes d’exploitation (dont Linux, Mac OS X, Windows, Solaris, FreeBSD…) et qui est accessible en écriture par de nombreux langages de programmation, incluant notamment PHP, Java, Ruby, C, C++, .NET, Python …</a:t>
            </a:r>
            <a:endParaRPr/>
          </a:p>
        </p:txBody>
      </p:sp>
      <p:pic>
        <p:nvPicPr>
          <p:cNvPr id="83" name="Google Shape;83;p17"/>
          <p:cNvPicPr preferRelativeResize="0"/>
          <p:nvPr/>
        </p:nvPicPr>
        <p:blipFill>
          <a:blip r:embed="rId3">
            <a:alphaModFix/>
          </a:blip>
          <a:stretch>
            <a:fillRect/>
          </a:stretch>
        </p:blipFill>
        <p:spPr>
          <a:xfrm>
            <a:off x="1265300" y="2370199"/>
            <a:ext cx="5493250" cy="25623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2"/>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View ﻿</a:t>
            </a:r>
            <a:endParaRPr sz="2400"/>
          </a:p>
        </p:txBody>
      </p:sp>
      <p:sp>
        <p:nvSpPr>
          <p:cNvPr id="385" name="Google Shape;385;p62"/>
          <p:cNvSpPr txBox="1">
            <a:spLocks noGrp="1"/>
          </p:cNvSpPr>
          <p:nvPr>
            <p:ph type="body" idx="1"/>
          </p:nvPr>
        </p:nvSpPr>
        <p:spPr>
          <a:xfrm>
            <a:off x="154300" y="459550"/>
            <a:ext cx="8677800" cy="446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solidFill>
                  <a:srgbClr val="434343"/>
                </a:solidFill>
              </a:rPr>
              <a:t>Il est aussi possible d’utiliser une vue pour appliquer des jointures à deux tables. Dans ce cas, les utilisateurs ne verront qu’une vue au lieu de deux tables, disposant ainsi d’instructions SQL beaucoup plus simples. Supposons que nous avons les deux tables suivantes :</a:t>
            </a:r>
            <a:endParaRPr b="1">
              <a:solidFill>
                <a:srgbClr val="434343"/>
              </a:solidFill>
            </a:endParaRPr>
          </a:p>
        </p:txBody>
      </p:sp>
      <p:graphicFrame>
        <p:nvGraphicFramePr>
          <p:cNvPr id="386" name="Google Shape;386;p62"/>
          <p:cNvGraphicFramePr/>
          <p:nvPr/>
        </p:nvGraphicFramePr>
        <p:xfrm>
          <a:off x="426625" y="2340775"/>
          <a:ext cx="3000000" cy="3000000"/>
        </p:xfrm>
        <a:graphic>
          <a:graphicData uri="http://schemas.openxmlformats.org/drawingml/2006/table">
            <a:tbl>
              <a:tblPr>
                <a:noFill/>
                <a:tableStyleId>{042FDFE5-54F3-46D4-8120-39CBE93FA19F}</a:tableStyleId>
              </a:tblPr>
              <a:tblGrid>
                <a:gridCol w="1310575"/>
                <a:gridCol w="1310575"/>
                <a:gridCol w="1310575"/>
              </a:tblGrid>
              <a:tr h="381000">
                <a:tc>
                  <a:txBody>
                    <a:bodyPr/>
                    <a:lstStyle/>
                    <a:p>
                      <a:pPr marL="0" lvl="0" indent="0" algn="l" rtl="0">
                        <a:spcBef>
                          <a:spcPts val="0"/>
                        </a:spcBef>
                        <a:spcAft>
                          <a:spcPts val="0"/>
                        </a:spcAft>
                        <a:buNone/>
                      </a:pPr>
                      <a:r>
                        <a:rPr lang="fr"/>
                        <a:t>Nom_Store</a:t>
                      </a:r>
                      <a:endParaRPr/>
                    </a:p>
                  </a:txBody>
                  <a:tcPr marL="91425" marR="91425" marT="91425" marB="91425"/>
                </a:tc>
                <a:tc>
                  <a:txBody>
                    <a:bodyPr/>
                    <a:lstStyle/>
                    <a:p>
                      <a:pPr marL="0" lvl="0" indent="0" algn="l" rtl="0">
                        <a:spcBef>
                          <a:spcPts val="0"/>
                        </a:spcBef>
                        <a:spcAft>
                          <a:spcPts val="0"/>
                        </a:spcAft>
                        <a:buNone/>
                      </a:pPr>
                      <a:r>
                        <a:rPr lang="fr"/>
                        <a:t>Ventes</a:t>
                      </a:r>
                      <a:endParaRPr/>
                    </a:p>
                  </a:txBody>
                  <a:tcPr marL="91425" marR="91425" marT="91425" marB="91425"/>
                </a:tc>
                <a:tc>
                  <a:txBody>
                    <a:bodyPr/>
                    <a:lstStyle/>
                    <a:p>
                      <a:pPr marL="0" lvl="0" indent="0" algn="l" rtl="0">
                        <a:spcBef>
                          <a:spcPts val="0"/>
                        </a:spcBef>
                        <a:spcAft>
                          <a:spcPts val="0"/>
                        </a:spcAft>
                        <a:buNone/>
                      </a:pPr>
                      <a:r>
                        <a:rPr lang="fr"/>
                        <a:t>Txn_Date</a:t>
                      </a:r>
                      <a:endParaRPr/>
                    </a:p>
                  </a:txBody>
                  <a:tcPr marL="91425" marR="91425" marT="91425" marB="91425"/>
                </a:tc>
              </a:tr>
              <a:tr h="381000">
                <a:tc>
                  <a:txBody>
                    <a:bodyPr/>
                    <a:lstStyle/>
                    <a:p>
                      <a:pPr marL="0" lvl="0" indent="0" algn="l" rtl="0">
                        <a:spcBef>
                          <a:spcPts val="0"/>
                        </a:spcBef>
                        <a:spcAft>
                          <a:spcPts val="0"/>
                        </a:spcAft>
                        <a:buNone/>
                      </a:pPr>
                      <a:r>
                        <a:rPr lang="fr"/>
                        <a:t>Eure</a:t>
                      </a:r>
                      <a:endParaRPr/>
                    </a:p>
                  </a:txBody>
                  <a:tcPr marL="91425" marR="91425" marT="91425" marB="91425"/>
                </a:tc>
                <a:tc>
                  <a:txBody>
                    <a:bodyPr/>
                    <a:lstStyle/>
                    <a:p>
                      <a:pPr marL="0" lvl="0" indent="0" algn="l" rtl="0">
                        <a:spcBef>
                          <a:spcPts val="0"/>
                        </a:spcBef>
                        <a:spcAft>
                          <a:spcPts val="0"/>
                        </a:spcAft>
                        <a:buNone/>
                      </a:pPr>
                      <a:r>
                        <a:rPr lang="fr"/>
                        <a:t>1500</a:t>
                      </a:r>
                      <a:endParaRPr/>
                    </a:p>
                  </a:txBody>
                  <a:tcPr marL="91425" marR="91425" marT="91425" marB="91425"/>
                </a:tc>
                <a:tc>
                  <a:txBody>
                    <a:bodyPr/>
                    <a:lstStyle/>
                    <a:p>
                      <a:pPr marL="0" lvl="0" indent="0" algn="l" rtl="0">
                        <a:spcBef>
                          <a:spcPts val="0"/>
                        </a:spcBef>
                        <a:spcAft>
                          <a:spcPts val="0"/>
                        </a:spcAft>
                        <a:buNone/>
                      </a:pPr>
                      <a:r>
                        <a:rPr lang="fr"/>
                        <a:t>05-sept-2018</a:t>
                      </a:r>
                      <a:endParaRPr/>
                    </a:p>
                  </a:txBody>
                  <a:tcPr marL="91425" marR="91425" marT="91425" marB="91425"/>
                </a:tc>
              </a:tr>
              <a:tr h="381000">
                <a:tc>
                  <a:txBody>
                    <a:bodyPr/>
                    <a:lstStyle/>
                    <a:p>
                      <a:pPr marL="0" lvl="0" indent="0" algn="l" rtl="0">
                        <a:spcBef>
                          <a:spcPts val="0"/>
                        </a:spcBef>
                        <a:spcAft>
                          <a:spcPts val="0"/>
                        </a:spcAft>
                        <a:buNone/>
                      </a:pPr>
                      <a:r>
                        <a:rPr lang="fr"/>
                        <a:t>Rouen</a:t>
                      </a:r>
                      <a:endParaRPr/>
                    </a:p>
                  </a:txBody>
                  <a:tcPr marL="91425" marR="91425" marT="91425" marB="91425"/>
                </a:tc>
                <a:tc>
                  <a:txBody>
                    <a:bodyPr/>
                    <a:lstStyle/>
                    <a:p>
                      <a:pPr marL="0" lvl="0" indent="0" algn="l" rtl="0">
                        <a:spcBef>
                          <a:spcPts val="0"/>
                        </a:spcBef>
                        <a:spcAft>
                          <a:spcPts val="0"/>
                        </a:spcAft>
                        <a:buNone/>
                      </a:pPr>
                      <a:r>
                        <a:rPr lang="fr"/>
                        <a:t>250</a:t>
                      </a:r>
                      <a:endParaRPr/>
                    </a:p>
                  </a:txBody>
                  <a:tcPr marL="91425" marR="91425" marT="91425" marB="91425"/>
                </a:tc>
                <a:tc>
                  <a:txBody>
                    <a:bodyPr/>
                    <a:lstStyle/>
                    <a:p>
                      <a:pPr marL="0" lvl="0" indent="0" algn="l" rtl="0">
                        <a:spcBef>
                          <a:spcPts val="0"/>
                        </a:spcBef>
                        <a:spcAft>
                          <a:spcPts val="0"/>
                        </a:spcAft>
                        <a:buNone/>
                      </a:pPr>
                      <a:r>
                        <a:rPr lang="fr"/>
                        <a:t>07-sept-2018</a:t>
                      </a:r>
                      <a:endParaRPr/>
                    </a:p>
                  </a:txBody>
                  <a:tcPr marL="91425" marR="91425" marT="91425" marB="91425"/>
                </a:tc>
              </a:tr>
              <a:tr h="381000">
                <a:tc>
                  <a:txBody>
                    <a:bodyPr/>
                    <a:lstStyle/>
                    <a:p>
                      <a:pPr marL="0" lvl="0" indent="0" algn="l" rtl="0">
                        <a:spcBef>
                          <a:spcPts val="0"/>
                        </a:spcBef>
                        <a:spcAft>
                          <a:spcPts val="0"/>
                        </a:spcAft>
                        <a:buNone/>
                      </a:pPr>
                      <a:r>
                        <a:rPr lang="fr"/>
                        <a:t>Paris</a:t>
                      </a:r>
                      <a:endParaRPr/>
                    </a:p>
                  </a:txBody>
                  <a:tcPr marL="91425" marR="91425" marT="91425" marB="91425"/>
                </a:tc>
                <a:tc>
                  <a:txBody>
                    <a:bodyPr/>
                    <a:lstStyle/>
                    <a:p>
                      <a:pPr marL="0" lvl="0" indent="0" algn="l" rtl="0">
                        <a:spcBef>
                          <a:spcPts val="0"/>
                        </a:spcBef>
                        <a:spcAft>
                          <a:spcPts val="0"/>
                        </a:spcAft>
                        <a:buNone/>
                      </a:pPr>
                      <a:r>
                        <a:rPr lang="fr"/>
                        <a:t>300</a:t>
                      </a:r>
                      <a:endParaRPr/>
                    </a:p>
                  </a:txBody>
                  <a:tcPr marL="91425" marR="91425" marT="91425" marB="91425"/>
                </a:tc>
                <a:tc>
                  <a:txBody>
                    <a:bodyPr/>
                    <a:lstStyle/>
                    <a:p>
                      <a:pPr marL="0" lvl="0" indent="0" algn="l" rtl="0">
                        <a:spcBef>
                          <a:spcPts val="0"/>
                        </a:spcBef>
                        <a:spcAft>
                          <a:spcPts val="0"/>
                        </a:spcAft>
                        <a:buNone/>
                      </a:pPr>
                      <a:r>
                        <a:rPr lang="fr"/>
                        <a:t>08-sept-2018</a:t>
                      </a:r>
                      <a:endParaRPr/>
                    </a:p>
                  </a:txBody>
                  <a:tcPr marL="91425" marR="91425" marT="91425" marB="91425"/>
                </a:tc>
              </a:tr>
              <a:tr h="381000">
                <a:tc>
                  <a:txBody>
                    <a:bodyPr/>
                    <a:lstStyle/>
                    <a:p>
                      <a:pPr marL="0" lvl="0" indent="0" algn="l" rtl="0">
                        <a:spcBef>
                          <a:spcPts val="0"/>
                        </a:spcBef>
                        <a:spcAft>
                          <a:spcPts val="0"/>
                        </a:spcAft>
                        <a:buNone/>
                      </a:pPr>
                      <a:r>
                        <a:rPr lang="fr"/>
                        <a:t>Nanterre</a:t>
                      </a:r>
                      <a:endParaRPr/>
                    </a:p>
                  </a:txBody>
                  <a:tcPr marL="91425" marR="91425" marT="91425" marB="91425"/>
                </a:tc>
                <a:tc>
                  <a:txBody>
                    <a:bodyPr/>
                    <a:lstStyle/>
                    <a:p>
                      <a:pPr marL="0" lvl="0" indent="0" algn="l" rtl="0">
                        <a:spcBef>
                          <a:spcPts val="0"/>
                        </a:spcBef>
                        <a:spcAft>
                          <a:spcPts val="0"/>
                        </a:spcAft>
                        <a:buNone/>
                      </a:pPr>
                      <a:r>
                        <a:rPr lang="fr"/>
                        <a:t>700</a:t>
                      </a:r>
                      <a:endParaRPr/>
                    </a:p>
                  </a:txBody>
                  <a:tcPr marL="91425" marR="91425" marT="91425" marB="91425"/>
                </a:tc>
                <a:tc>
                  <a:txBody>
                    <a:bodyPr/>
                    <a:lstStyle/>
                    <a:p>
                      <a:pPr marL="0" lvl="0" indent="0" algn="l" rtl="0">
                        <a:spcBef>
                          <a:spcPts val="0"/>
                        </a:spcBef>
                        <a:spcAft>
                          <a:spcPts val="0"/>
                        </a:spcAft>
                        <a:buNone/>
                      </a:pPr>
                      <a:r>
                        <a:rPr lang="fr"/>
                        <a:t>08-sept-2018</a:t>
                      </a:r>
                      <a:endParaRPr/>
                    </a:p>
                  </a:txBody>
                  <a:tcPr marL="91425" marR="91425" marT="91425" marB="91425"/>
                </a:tc>
              </a:tr>
            </a:tbl>
          </a:graphicData>
        </a:graphic>
      </p:graphicFrame>
      <p:sp>
        <p:nvSpPr>
          <p:cNvPr id="387" name="Google Shape;387;p62"/>
          <p:cNvSpPr txBox="1"/>
          <p:nvPr/>
        </p:nvSpPr>
        <p:spPr>
          <a:xfrm>
            <a:off x="426625" y="1990975"/>
            <a:ext cx="3754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Table </a:t>
            </a:r>
            <a:r>
              <a:rPr lang="fr" b="1"/>
              <a:t>infos_store</a:t>
            </a:r>
            <a:endParaRPr b="1"/>
          </a:p>
        </p:txBody>
      </p:sp>
      <p:graphicFrame>
        <p:nvGraphicFramePr>
          <p:cNvPr id="388" name="Google Shape;388;p62"/>
          <p:cNvGraphicFramePr/>
          <p:nvPr/>
        </p:nvGraphicFramePr>
        <p:xfrm>
          <a:off x="4827550" y="2340775"/>
          <a:ext cx="3000000" cy="3000000"/>
        </p:xfrm>
        <a:graphic>
          <a:graphicData uri="http://schemas.openxmlformats.org/drawingml/2006/table">
            <a:tbl>
              <a:tblPr>
                <a:noFill/>
                <a:tableStyleId>{042FDFE5-54F3-46D4-8120-39CBE93FA19F}</a:tableStyleId>
              </a:tblPr>
              <a:tblGrid>
                <a:gridCol w="1965875"/>
                <a:gridCol w="1965875"/>
              </a:tblGrid>
              <a:tr h="381000">
                <a:tc>
                  <a:txBody>
                    <a:bodyPr/>
                    <a:lstStyle/>
                    <a:p>
                      <a:pPr marL="0" lvl="0" indent="0" algn="l" rtl="0">
                        <a:spcBef>
                          <a:spcPts val="0"/>
                        </a:spcBef>
                        <a:spcAft>
                          <a:spcPts val="0"/>
                        </a:spcAft>
                        <a:buNone/>
                      </a:pPr>
                      <a:r>
                        <a:rPr lang="fr"/>
                        <a:t>Nom_Region</a:t>
                      </a:r>
                      <a:endParaRPr/>
                    </a:p>
                  </a:txBody>
                  <a:tcPr marL="91425" marR="91425" marT="91425" marB="91425"/>
                </a:tc>
                <a:tc>
                  <a:txBody>
                    <a:bodyPr/>
                    <a:lstStyle/>
                    <a:p>
                      <a:pPr marL="0" lvl="0" indent="0" algn="l" rtl="0">
                        <a:spcBef>
                          <a:spcPts val="0"/>
                        </a:spcBef>
                        <a:spcAft>
                          <a:spcPts val="0"/>
                        </a:spcAft>
                        <a:buNone/>
                      </a:pPr>
                      <a:r>
                        <a:rPr lang="fr"/>
                        <a:t>Nom_Store</a:t>
                      </a:r>
                      <a:endParaRPr/>
                    </a:p>
                  </a:txBody>
                  <a:tcPr marL="91425" marR="91425" marT="91425" marB="91425"/>
                </a:tc>
              </a:tr>
              <a:tr h="381000">
                <a:tc>
                  <a:txBody>
                    <a:bodyPr/>
                    <a:lstStyle/>
                    <a:p>
                      <a:pPr marL="0" lvl="0" indent="0" algn="l" rtl="0">
                        <a:spcBef>
                          <a:spcPts val="0"/>
                        </a:spcBef>
                        <a:spcAft>
                          <a:spcPts val="0"/>
                        </a:spcAft>
                        <a:buNone/>
                      </a:pPr>
                      <a:r>
                        <a:rPr lang="fr"/>
                        <a:t>IDF</a:t>
                      </a:r>
                      <a:endParaRPr/>
                    </a:p>
                  </a:txBody>
                  <a:tcPr marL="91425" marR="91425" marT="91425" marB="91425"/>
                </a:tc>
                <a:tc>
                  <a:txBody>
                    <a:bodyPr/>
                    <a:lstStyle/>
                    <a:p>
                      <a:pPr marL="0" lvl="0" indent="0" algn="l" rtl="0">
                        <a:spcBef>
                          <a:spcPts val="0"/>
                        </a:spcBef>
                        <a:spcAft>
                          <a:spcPts val="0"/>
                        </a:spcAft>
                        <a:buNone/>
                      </a:pPr>
                      <a:r>
                        <a:rPr lang="fr"/>
                        <a:t>Paris</a:t>
                      </a:r>
                      <a:endParaRPr/>
                    </a:p>
                  </a:txBody>
                  <a:tcPr marL="91425" marR="91425" marT="91425" marB="91425"/>
                </a:tc>
              </a:tr>
              <a:tr h="381000">
                <a:tc>
                  <a:txBody>
                    <a:bodyPr/>
                    <a:lstStyle/>
                    <a:p>
                      <a:pPr marL="0" lvl="0" indent="0" algn="l" rtl="0">
                        <a:spcBef>
                          <a:spcPts val="0"/>
                        </a:spcBef>
                        <a:spcAft>
                          <a:spcPts val="0"/>
                        </a:spcAft>
                        <a:buNone/>
                      </a:pPr>
                      <a:r>
                        <a:rPr lang="fr"/>
                        <a:t>IDF</a:t>
                      </a:r>
                      <a:endParaRPr/>
                    </a:p>
                  </a:txBody>
                  <a:tcPr marL="91425" marR="91425" marT="91425" marB="91425"/>
                </a:tc>
                <a:tc>
                  <a:txBody>
                    <a:bodyPr/>
                    <a:lstStyle/>
                    <a:p>
                      <a:pPr marL="0" lvl="0" indent="0" algn="l" rtl="0">
                        <a:spcBef>
                          <a:spcPts val="0"/>
                        </a:spcBef>
                        <a:spcAft>
                          <a:spcPts val="0"/>
                        </a:spcAft>
                        <a:buNone/>
                      </a:pPr>
                      <a:r>
                        <a:rPr lang="fr"/>
                        <a:t>Nanterre</a:t>
                      </a:r>
                      <a:endParaRPr/>
                    </a:p>
                  </a:txBody>
                  <a:tcPr marL="91425" marR="91425" marT="91425" marB="91425"/>
                </a:tc>
              </a:tr>
              <a:tr h="381000">
                <a:tc>
                  <a:txBody>
                    <a:bodyPr/>
                    <a:lstStyle/>
                    <a:p>
                      <a:pPr marL="0" lvl="0" indent="0" algn="l" rtl="0">
                        <a:spcBef>
                          <a:spcPts val="0"/>
                        </a:spcBef>
                        <a:spcAft>
                          <a:spcPts val="0"/>
                        </a:spcAft>
                        <a:buNone/>
                      </a:pPr>
                      <a:r>
                        <a:rPr lang="fr"/>
                        <a:t>Normandie</a:t>
                      </a:r>
                      <a:endParaRPr/>
                    </a:p>
                  </a:txBody>
                  <a:tcPr marL="91425" marR="91425" marT="91425" marB="91425"/>
                </a:tc>
                <a:tc>
                  <a:txBody>
                    <a:bodyPr/>
                    <a:lstStyle/>
                    <a:p>
                      <a:pPr marL="0" lvl="0" indent="0" algn="l" rtl="0">
                        <a:spcBef>
                          <a:spcPts val="0"/>
                        </a:spcBef>
                        <a:spcAft>
                          <a:spcPts val="0"/>
                        </a:spcAft>
                        <a:buNone/>
                      </a:pPr>
                      <a:r>
                        <a:rPr lang="fr"/>
                        <a:t>Rouen</a:t>
                      </a:r>
                      <a:endParaRPr/>
                    </a:p>
                  </a:txBody>
                  <a:tcPr marL="91425" marR="91425" marT="91425" marB="91425"/>
                </a:tc>
              </a:tr>
              <a:tr h="381000">
                <a:tc>
                  <a:txBody>
                    <a:bodyPr/>
                    <a:lstStyle/>
                    <a:p>
                      <a:pPr marL="0" lvl="0" indent="0" algn="l" rtl="0">
                        <a:spcBef>
                          <a:spcPts val="0"/>
                        </a:spcBef>
                        <a:spcAft>
                          <a:spcPts val="0"/>
                        </a:spcAft>
                        <a:buNone/>
                      </a:pPr>
                      <a:r>
                        <a:rPr lang="fr"/>
                        <a:t>Normandie</a:t>
                      </a:r>
                      <a:endParaRPr/>
                    </a:p>
                  </a:txBody>
                  <a:tcPr marL="91425" marR="91425" marT="91425" marB="91425"/>
                </a:tc>
                <a:tc>
                  <a:txBody>
                    <a:bodyPr/>
                    <a:lstStyle/>
                    <a:p>
                      <a:pPr marL="0" lvl="0" indent="0" algn="l" rtl="0">
                        <a:spcBef>
                          <a:spcPts val="0"/>
                        </a:spcBef>
                        <a:spcAft>
                          <a:spcPts val="0"/>
                        </a:spcAft>
                        <a:buNone/>
                      </a:pPr>
                      <a:r>
                        <a:rPr lang="fr"/>
                        <a:t>Eure</a:t>
                      </a:r>
                      <a:endParaRPr/>
                    </a:p>
                  </a:txBody>
                  <a:tcPr marL="91425" marR="91425" marT="91425" marB="91425"/>
                </a:tc>
              </a:tr>
            </a:tbl>
          </a:graphicData>
        </a:graphic>
      </p:graphicFrame>
      <p:sp>
        <p:nvSpPr>
          <p:cNvPr id="389" name="Google Shape;389;p62"/>
          <p:cNvSpPr txBox="1"/>
          <p:nvPr/>
        </p:nvSpPr>
        <p:spPr>
          <a:xfrm>
            <a:off x="4827550" y="1990975"/>
            <a:ext cx="37548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Table </a:t>
            </a:r>
            <a:r>
              <a:rPr lang="fr" b="1"/>
              <a:t>Geographie</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View ﻿</a:t>
            </a:r>
            <a:endParaRPr sz="2400"/>
          </a:p>
        </p:txBody>
      </p:sp>
      <p:sp>
        <p:nvSpPr>
          <p:cNvPr id="395" name="Google Shape;395;p63"/>
          <p:cNvSpPr txBox="1">
            <a:spLocks noGrp="1"/>
          </p:cNvSpPr>
          <p:nvPr>
            <p:ph type="body" idx="1"/>
          </p:nvPr>
        </p:nvSpPr>
        <p:spPr>
          <a:xfrm>
            <a:off x="154300" y="459550"/>
            <a:ext cx="8677800" cy="44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solidFill>
                  <a:srgbClr val="434343"/>
                </a:solidFill>
              </a:rPr>
              <a:t>Pour créer une vue contenant des ventes par données de région, il faudra définir l’instruction SQL suivante :</a:t>
            </a:r>
            <a:br>
              <a:rPr lang="fr" sz="1400">
                <a:solidFill>
                  <a:srgbClr val="434343"/>
                </a:solidFill>
              </a:rPr>
            </a:br>
            <a:r>
              <a:rPr lang="fr" sz="1400" b="1">
                <a:solidFill>
                  <a:srgbClr val="434343"/>
                </a:solidFill>
              </a:rPr>
              <a:t>CREATE VIEW V_REGION_VENTES</a:t>
            </a:r>
            <a:br>
              <a:rPr lang="fr" sz="1400" b="1">
                <a:solidFill>
                  <a:srgbClr val="434343"/>
                </a:solidFill>
              </a:rPr>
            </a:br>
            <a:r>
              <a:rPr lang="fr" sz="1400" b="1">
                <a:solidFill>
                  <a:srgbClr val="434343"/>
                </a:solidFill>
              </a:rPr>
              <a:t>AS SELECT A1.Nom_Region REGION, SUM(A2.Ventes) VENTES</a:t>
            </a:r>
            <a:br>
              <a:rPr lang="fr" sz="1400" b="1">
                <a:solidFill>
                  <a:srgbClr val="434343"/>
                </a:solidFill>
              </a:rPr>
            </a:br>
            <a:r>
              <a:rPr lang="fr" sz="1400" b="1">
                <a:solidFill>
                  <a:srgbClr val="434343"/>
                </a:solidFill>
              </a:rPr>
              <a:t>FROM Geographie A1, infos_store A2</a:t>
            </a:r>
            <a:br>
              <a:rPr lang="fr" sz="1400" b="1">
                <a:solidFill>
                  <a:srgbClr val="434343"/>
                </a:solidFill>
              </a:rPr>
            </a:br>
            <a:r>
              <a:rPr lang="fr" sz="1400" b="1">
                <a:solidFill>
                  <a:srgbClr val="434343"/>
                </a:solidFill>
              </a:rPr>
              <a:t>WHERE A1.Nom_Store = A2.Nom_Store</a:t>
            </a:r>
            <a:br>
              <a:rPr lang="fr" sz="1400" b="1">
                <a:solidFill>
                  <a:srgbClr val="434343"/>
                </a:solidFill>
              </a:rPr>
            </a:br>
            <a:r>
              <a:rPr lang="fr" sz="1400" b="1">
                <a:solidFill>
                  <a:srgbClr val="434343"/>
                </a:solidFill>
              </a:rPr>
              <a:t>GROUP BY A1.Nom_Region;</a:t>
            </a:r>
            <a:endParaRPr sz="1400" b="1">
              <a:solidFill>
                <a:srgbClr val="434343"/>
              </a:solidFill>
            </a:endParaRPr>
          </a:p>
          <a:p>
            <a:pPr marL="0" lvl="0" indent="0" algn="l" rtl="0">
              <a:spcBef>
                <a:spcPts val="1600"/>
              </a:spcBef>
              <a:spcAft>
                <a:spcPts val="0"/>
              </a:spcAft>
              <a:buNone/>
            </a:pPr>
            <a:r>
              <a:rPr lang="fr" sz="1400">
                <a:solidFill>
                  <a:srgbClr val="434343"/>
                </a:solidFill>
              </a:rPr>
              <a:t>Nous avons la vue </a:t>
            </a:r>
            <a:r>
              <a:rPr lang="fr" sz="1400" b="1">
                <a:solidFill>
                  <a:srgbClr val="434343"/>
                </a:solidFill>
              </a:rPr>
              <a:t>V_REGION_VENTES</a:t>
            </a:r>
            <a:r>
              <a:rPr lang="fr" sz="1400">
                <a:solidFill>
                  <a:srgbClr val="434343"/>
                </a:solidFill>
              </a:rPr>
              <a:t>, définie pour stocker les ventes par enregistrements de région. Pour connaître le contenu de cette vue, il faut saisir :</a:t>
            </a:r>
            <a:br>
              <a:rPr lang="fr" sz="1400">
                <a:solidFill>
                  <a:srgbClr val="434343"/>
                </a:solidFill>
              </a:rPr>
            </a:br>
            <a:r>
              <a:rPr lang="fr" sz="1400" b="1">
                <a:solidFill>
                  <a:srgbClr val="434343"/>
                </a:solidFill>
              </a:rPr>
              <a:t/>
            </a:r>
            <a:br>
              <a:rPr lang="fr" sz="1400" b="1">
                <a:solidFill>
                  <a:srgbClr val="434343"/>
                </a:solidFill>
              </a:rPr>
            </a:br>
            <a:r>
              <a:rPr lang="fr" sz="1400" b="1">
                <a:solidFill>
                  <a:srgbClr val="434343"/>
                </a:solidFill>
              </a:rPr>
              <a:t>SELECT * FROM V_REGION_VENTES;</a:t>
            </a:r>
            <a:endParaRPr sz="1400" b="1">
              <a:solidFill>
                <a:srgbClr val="434343"/>
              </a:solidFill>
            </a:endParaRPr>
          </a:p>
          <a:p>
            <a:pPr marL="0" lvl="0" indent="0" algn="l" rtl="0">
              <a:spcBef>
                <a:spcPts val="1600"/>
              </a:spcBef>
              <a:spcAft>
                <a:spcPts val="0"/>
              </a:spcAft>
              <a:buNone/>
            </a:pPr>
            <a:r>
              <a:rPr lang="fr" sz="1400" u="sng">
                <a:solidFill>
                  <a:srgbClr val="434343"/>
                </a:solidFill>
              </a:rPr>
              <a:t>Résultat:</a:t>
            </a:r>
            <a:endParaRPr sz="1400" u="sng">
              <a:solidFill>
                <a:srgbClr val="434343"/>
              </a:solidFill>
            </a:endParaRPr>
          </a:p>
          <a:p>
            <a:pPr marL="0" lvl="0" indent="0" algn="l" rtl="0">
              <a:spcBef>
                <a:spcPts val="1600"/>
              </a:spcBef>
              <a:spcAft>
                <a:spcPts val="1600"/>
              </a:spcAft>
              <a:buNone/>
            </a:pPr>
            <a:endParaRPr sz="1400">
              <a:solidFill>
                <a:srgbClr val="434343"/>
              </a:solidFill>
            </a:endParaRPr>
          </a:p>
        </p:txBody>
      </p:sp>
      <p:graphicFrame>
        <p:nvGraphicFramePr>
          <p:cNvPr id="396" name="Google Shape;396;p63"/>
          <p:cNvGraphicFramePr/>
          <p:nvPr/>
        </p:nvGraphicFramePr>
        <p:xfrm>
          <a:off x="154300" y="3785225"/>
          <a:ext cx="3000000" cy="3000000"/>
        </p:xfrm>
        <a:graphic>
          <a:graphicData uri="http://schemas.openxmlformats.org/drawingml/2006/table">
            <a:tbl>
              <a:tblPr>
                <a:noFill/>
                <a:tableStyleId>{042FDFE5-54F3-46D4-8120-39CBE93FA19F}</a:tableStyleId>
              </a:tblPr>
              <a:tblGrid>
                <a:gridCol w="1758500"/>
                <a:gridCol w="2065225"/>
              </a:tblGrid>
              <a:tr h="381000">
                <a:tc>
                  <a:txBody>
                    <a:bodyPr/>
                    <a:lstStyle/>
                    <a:p>
                      <a:pPr marL="0" lvl="0" indent="0" algn="l" rtl="0">
                        <a:spcBef>
                          <a:spcPts val="0"/>
                        </a:spcBef>
                        <a:spcAft>
                          <a:spcPts val="0"/>
                        </a:spcAft>
                        <a:buNone/>
                      </a:pPr>
                      <a:r>
                        <a:rPr lang="fr" b="1"/>
                        <a:t>REGION</a:t>
                      </a:r>
                      <a:endParaRPr b="1"/>
                    </a:p>
                  </a:txBody>
                  <a:tcPr marL="91425" marR="91425" marT="91425" marB="91425"/>
                </a:tc>
                <a:tc>
                  <a:txBody>
                    <a:bodyPr/>
                    <a:lstStyle/>
                    <a:p>
                      <a:pPr marL="0" lvl="0" indent="0" algn="l" rtl="0">
                        <a:spcBef>
                          <a:spcPts val="0"/>
                        </a:spcBef>
                        <a:spcAft>
                          <a:spcPts val="0"/>
                        </a:spcAft>
                        <a:buNone/>
                      </a:pPr>
                      <a:r>
                        <a:rPr lang="fr" b="1"/>
                        <a:t>VENTES</a:t>
                      </a:r>
                      <a:endParaRPr b="1"/>
                    </a:p>
                  </a:txBody>
                  <a:tcPr marL="91425" marR="91425" marT="91425" marB="91425"/>
                </a:tc>
              </a:tr>
              <a:tr h="381000">
                <a:tc>
                  <a:txBody>
                    <a:bodyPr/>
                    <a:lstStyle/>
                    <a:p>
                      <a:pPr marL="0" lvl="0" indent="0" algn="l" rtl="0">
                        <a:spcBef>
                          <a:spcPts val="0"/>
                        </a:spcBef>
                        <a:spcAft>
                          <a:spcPts val="0"/>
                        </a:spcAft>
                        <a:buNone/>
                      </a:pPr>
                      <a:r>
                        <a:rPr lang="fr"/>
                        <a:t>IDF</a:t>
                      </a:r>
                      <a:endParaRPr/>
                    </a:p>
                  </a:txBody>
                  <a:tcPr marL="91425" marR="91425" marT="91425" marB="91425"/>
                </a:tc>
                <a:tc>
                  <a:txBody>
                    <a:bodyPr/>
                    <a:lstStyle/>
                    <a:p>
                      <a:pPr marL="0" lvl="0" indent="0" algn="l" rtl="0">
                        <a:spcBef>
                          <a:spcPts val="0"/>
                        </a:spcBef>
                        <a:spcAft>
                          <a:spcPts val="0"/>
                        </a:spcAft>
                        <a:buNone/>
                      </a:pPr>
                      <a:r>
                        <a:rPr lang="fr"/>
                        <a:t>1000</a:t>
                      </a:r>
                      <a:endParaRPr/>
                    </a:p>
                  </a:txBody>
                  <a:tcPr marL="91425" marR="91425" marT="91425" marB="91425"/>
                </a:tc>
              </a:tr>
              <a:tr h="381000">
                <a:tc>
                  <a:txBody>
                    <a:bodyPr/>
                    <a:lstStyle/>
                    <a:p>
                      <a:pPr marL="0" lvl="0" indent="0" algn="l" rtl="0">
                        <a:spcBef>
                          <a:spcPts val="0"/>
                        </a:spcBef>
                        <a:spcAft>
                          <a:spcPts val="0"/>
                        </a:spcAft>
                        <a:buNone/>
                      </a:pPr>
                      <a:r>
                        <a:rPr lang="fr"/>
                        <a:t>Normandie</a:t>
                      </a:r>
                      <a:endParaRPr/>
                    </a:p>
                  </a:txBody>
                  <a:tcPr marL="91425" marR="91425" marT="91425" marB="91425"/>
                </a:tc>
                <a:tc>
                  <a:txBody>
                    <a:bodyPr/>
                    <a:lstStyle/>
                    <a:p>
                      <a:pPr marL="0" lvl="0" indent="0" algn="l" rtl="0">
                        <a:spcBef>
                          <a:spcPts val="0"/>
                        </a:spcBef>
                        <a:spcAft>
                          <a:spcPts val="0"/>
                        </a:spcAft>
                        <a:buNone/>
                      </a:pPr>
                      <a:r>
                        <a:rPr lang="fr"/>
                        <a:t>1750</a:t>
                      </a:r>
                      <a:endParaRPr/>
                    </a:p>
                  </a:txBody>
                  <a:tcPr marL="91425" marR="91425" marT="91425" marB="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Supprimer une table</a:t>
            </a:r>
            <a:endParaRPr/>
          </a:p>
        </p:txBody>
      </p:sp>
      <p:sp>
        <p:nvSpPr>
          <p:cNvPr id="402" name="Google Shape;402;p64"/>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Syntaxe:  </a:t>
            </a:r>
            <a:endParaRPr sz="2400"/>
          </a:p>
          <a:p>
            <a:pPr marL="0" lvl="0" indent="0" algn="l" rtl="0">
              <a:spcBef>
                <a:spcPts val="1600"/>
              </a:spcBef>
              <a:spcAft>
                <a:spcPts val="0"/>
              </a:spcAft>
              <a:buNone/>
            </a:pPr>
            <a:r>
              <a:rPr lang="fr" sz="2400"/>
              <a:t>           </a:t>
            </a:r>
            <a:r>
              <a:rPr lang="fr" sz="2400" b="1" i="1">
                <a:solidFill>
                  <a:schemeClr val="accent3"/>
                </a:solidFill>
              </a:rPr>
              <a:t>DROP TABLE nom_table</a:t>
            </a:r>
            <a:endParaRPr sz="2400" b="1" i="1">
              <a:solidFill>
                <a:schemeClr val="accent3"/>
              </a:solidFill>
            </a:endParaRPr>
          </a:p>
          <a:p>
            <a:pPr marL="0" lvl="0" indent="0" algn="l" rtl="0">
              <a:spcBef>
                <a:spcPts val="1600"/>
              </a:spcBef>
              <a:spcAft>
                <a:spcPts val="0"/>
              </a:spcAft>
              <a:buNone/>
            </a:pPr>
            <a:endParaRPr sz="2400"/>
          </a:p>
          <a:p>
            <a:pPr marL="0" lvl="0" indent="0" algn="l" rtl="0">
              <a:spcBef>
                <a:spcPts val="1600"/>
              </a:spcBef>
              <a:spcAft>
                <a:spcPts val="0"/>
              </a:spcAft>
              <a:buNone/>
            </a:pPr>
            <a:r>
              <a:rPr lang="fr" sz="2400"/>
              <a:t>Exemple : </a:t>
            </a:r>
            <a:endParaRPr sz="2400"/>
          </a:p>
          <a:p>
            <a:pPr marL="0" lvl="0" indent="0" algn="l" rtl="0">
              <a:spcBef>
                <a:spcPts val="1600"/>
              </a:spcBef>
              <a:spcAft>
                <a:spcPts val="1600"/>
              </a:spcAft>
              <a:buNone/>
            </a:pPr>
            <a:r>
              <a:rPr lang="fr" sz="2400"/>
              <a:t>           </a:t>
            </a:r>
            <a:r>
              <a:rPr lang="fr" sz="2400" b="1"/>
              <a:t>DROP TABLE Personne</a:t>
            </a:r>
            <a:endParaRPr sz="2400" b="1"/>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5"/>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Modifier un table</a:t>
            </a:r>
            <a:endParaRPr/>
          </a:p>
        </p:txBody>
      </p:sp>
      <p:sp>
        <p:nvSpPr>
          <p:cNvPr id="408" name="Google Shape;408;p65"/>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2400"/>
              <a:t>Voici ce qu’il est possible de réaliser :</a:t>
            </a:r>
            <a:br>
              <a:rPr lang="fr" sz="2400"/>
            </a:br>
            <a:r>
              <a:rPr lang="fr" sz="2400"/>
              <a:t>- ajouter/supprimer une colonne</a:t>
            </a:r>
            <a:br>
              <a:rPr lang="fr" sz="2400"/>
            </a:br>
            <a:r>
              <a:rPr lang="fr" sz="2400"/>
              <a:t>- créer/supprimer une clé primaire</a:t>
            </a:r>
            <a:br>
              <a:rPr lang="fr" sz="2400"/>
            </a:br>
            <a:r>
              <a:rPr lang="fr" sz="2400"/>
              <a:t>- ajouter une contrainte d’unicité (interdire les doublons)</a:t>
            </a:r>
            <a:br>
              <a:rPr lang="fr" sz="2400"/>
            </a:br>
            <a:r>
              <a:rPr lang="fr" sz="2400"/>
              <a:t>- changer la valeur par défaut d’une colonne</a:t>
            </a:r>
            <a:br>
              <a:rPr lang="fr" sz="2400"/>
            </a:br>
            <a:r>
              <a:rPr lang="fr" sz="2400"/>
              <a:t>- changer totalement la définition d’une colonne</a:t>
            </a:r>
            <a:br>
              <a:rPr lang="fr" sz="2400"/>
            </a:br>
            <a:r>
              <a:rPr lang="fr" sz="2400"/>
              <a:t>- changer le nom de la table</a:t>
            </a:r>
            <a:br>
              <a:rPr lang="fr" sz="2400"/>
            </a:br>
            <a:r>
              <a:rPr lang="fr" sz="2400"/>
              <a:t>- ajouter/supprimer un index</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ajouter une colonne(attribut)</a:t>
            </a:r>
            <a:endParaRPr sz="2400"/>
          </a:p>
        </p:txBody>
      </p:sp>
      <p:sp>
        <p:nvSpPr>
          <p:cNvPr id="414" name="Google Shape;414;p66"/>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table_A_modifier ADD colonne_A_ajouter[ FIRST | AFTER attribut]</a:t>
            </a:r>
            <a:endParaRPr b="1" i="1">
              <a:solidFill>
                <a:schemeClr val="accent3"/>
              </a:solidFill>
            </a:endParaRPr>
          </a:p>
          <a:p>
            <a:pPr marL="0" lvl="0" indent="0" algn="l" rtl="0">
              <a:spcBef>
                <a:spcPts val="1600"/>
              </a:spcBef>
              <a:spcAft>
                <a:spcPts val="0"/>
              </a:spcAft>
              <a:buNone/>
            </a:pPr>
            <a:endParaRPr b="1" i="1">
              <a:solidFill>
                <a:schemeClr val="accent3"/>
              </a:solidFill>
            </a:endParaRPr>
          </a:p>
          <a:p>
            <a:pPr marL="0" lvl="0" indent="0" algn="l" rtl="0">
              <a:spcBef>
                <a:spcPts val="1600"/>
              </a:spcBef>
              <a:spcAft>
                <a:spcPts val="0"/>
              </a:spcAft>
              <a:buNone/>
            </a:pPr>
            <a:r>
              <a:rPr lang="fr">
                <a:solidFill>
                  <a:srgbClr val="434343"/>
                </a:solidFill>
              </a:rPr>
              <a:t>Exemple:</a:t>
            </a:r>
            <a:endParaRPr>
              <a:solidFill>
                <a:srgbClr val="434343"/>
              </a:solidFill>
            </a:endParaRPr>
          </a:p>
          <a:p>
            <a:pPr marL="0" lvl="0" indent="0" algn="l" rtl="0">
              <a:spcBef>
                <a:spcPts val="1600"/>
              </a:spcBef>
              <a:spcAft>
                <a:spcPts val="0"/>
              </a:spcAft>
              <a:buNone/>
            </a:pPr>
            <a:r>
              <a:rPr lang="fr" b="1">
                <a:solidFill>
                  <a:srgbClr val="434343"/>
                </a:solidFill>
              </a:rPr>
              <a:t>ALTER TABLE Personnes ADD fax DECIMAL(10,0)</a:t>
            </a:r>
            <a:endParaRPr b="1">
              <a:solidFill>
                <a:srgbClr val="434343"/>
              </a:solidFill>
            </a:endParaRPr>
          </a:p>
          <a:p>
            <a:pPr marL="0" lvl="0" indent="0" algn="l" rtl="0">
              <a:spcBef>
                <a:spcPts val="1600"/>
              </a:spcBef>
              <a:spcAft>
                <a:spcPts val="0"/>
              </a:spcAft>
              <a:buNone/>
            </a:pPr>
            <a:endParaRPr>
              <a:solidFill>
                <a:srgbClr val="434343"/>
              </a:solidFill>
            </a:endParaRPr>
          </a:p>
          <a:p>
            <a:pPr marL="0" lvl="0" indent="0" algn="l" rtl="0">
              <a:spcBef>
                <a:spcPts val="1600"/>
              </a:spcBef>
              <a:spcAft>
                <a:spcPts val="1600"/>
              </a:spcAft>
              <a:buNone/>
            </a:pPr>
            <a:r>
              <a:rPr lang="fr">
                <a:solidFill>
                  <a:srgbClr val="434343"/>
                </a:solidFill>
              </a:rPr>
              <a:t>On peut forcer le nouvel attribut à prendre la 1rer ou la dernière place avec FIRST ou AFTER. Ex: AFTER “telephone” c-à-d que fax va apparaître après l’attribut “telephone”.</a:t>
            </a:r>
            <a:r>
              <a:rPr lang="fr" b="1">
                <a:solidFill>
                  <a:srgbClr val="434343"/>
                </a:solidFill>
              </a:rPr>
              <a:t/>
            </a:r>
            <a:br>
              <a:rPr lang="fr" b="1">
                <a:solidFill>
                  <a:srgbClr val="434343"/>
                </a:solidFill>
              </a:rPr>
            </a:br>
            <a:endParaRPr b="1">
              <a:solidFill>
                <a:srgbClr val="43434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7"/>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supprimer une colonne(attribut)</a:t>
            </a:r>
            <a:endParaRPr sz="2400"/>
          </a:p>
        </p:txBody>
      </p:sp>
      <p:sp>
        <p:nvSpPr>
          <p:cNvPr id="420" name="Google Shape;420;p67"/>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nom_table DROP colonne_a_supprimer</a:t>
            </a:r>
            <a:br>
              <a:rPr lang="fr" b="1" i="1">
                <a:solidFill>
                  <a:schemeClr val="accent3"/>
                </a:solidFill>
              </a:rPr>
            </a:br>
            <a:endParaRPr b="1" i="1">
              <a:solidFill>
                <a:schemeClr val="accent3"/>
              </a:solidFill>
            </a:endParaRPr>
          </a:p>
          <a:p>
            <a:pPr marL="0" lvl="0" indent="0" algn="l" rtl="0">
              <a:spcBef>
                <a:spcPts val="1600"/>
              </a:spcBef>
              <a:spcAft>
                <a:spcPts val="0"/>
              </a:spcAft>
              <a:buNone/>
            </a:pPr>
            <a:endParaRPr b="1" i="1">
              <a:solidFill>
                <a:schemeClr val="accent3"/>
              </a:solidFill>
            </a:endParaRPr>
          </a:p>
          <a:p>
            <a:pPr marL="0" lvl="0" indent="0" algn="l" rtl="0">
              <a:spcBef>
                <a:spcPts val="1600"/>
              </a:spcBef>
              <a:spcAft>
                <a:spcPts val="0"/>
              </a:spcAft>
              <a:buNone/>
            </a:pPr>
            <a:r>
              <a:rPr lang="fr">
                <a:solidFill>
                  <a:srgbClr val="434343"/>
                </a:solidFill>
              </a:rPr>
              <a:t>Exemple:</a:t>
            </a:r>
            <a:endParaRPr>
              <a:solidFill>
                <a:srgbClr val="434343"/>
              </a:solidFill>
            </a:endParaRPr>
          </a:p>
          <a:p>
            <a:pPr marL="0" lvl="0" indent="0" algn="l" rtl="0">
              <a:spcBef>
                <a:spcPts val="1600"/>
              </a:spcBef>
              <a:spcAft>
                <a:spcPts val="0"/>
              </a:spcAft>
              <a:buNone/>
            </a:pPr>
            <a:r>
              <a:rPr lang="fr" b="1">
                <a:solidFill>
                  <a:srgbClr val="434343"/>
                </a:solidFill>
              </a:rPr>
              <a:t>ALTER TABLE Personnes DROP ’prénom’</a:t>
            </a:r>
            <a:endParaRPr b="1">
              <a:solidFill>
                <a:srgbClr val="434343"/>
              </a:solidFill>
            </a:endParaRPr>
          </a:p>
          <a:p>
            <a:pPr marL="0" lvl="0" indent="0" algn="l" rtl="0">
              <a:spcBef>
                <a:spcPts val="1600"/>
              </a:spcBef>
              <a:spcAft>
                <a:spcPts val="0"/>
              </a:spcAft>
              <a:buNone/>
            </a:pPr>
            <a:endParaRPr>
              <a:solidFill>
                <a:srgbClr val="434343"/>
              </a:solidFill>
            </a:endParaRPr>
          </a:p>
          <a:p>
            <a:pPr marL="0" lvl="0" indent="0" algn="l" rtl="0">
              <a:spcBef>
                <a:spcPts val="1600"/>
              </a:spcBef>
              <a:spcAft>
                <a:spcPts val="1600"/>
              </a:spcAft>
              <a:buNone/>
            </a:pPr>
            <a:r>
              <a:rPr lang="fr">
                <a:solidFill>
                  <a:srgbClr val="434343"/>
                </a:solidFill>
              </a:rPr>
              <a:t>Attention, supprimer un attribut implique la suppression des valeurs qui se</a:t>
            </a:r>
            <a:br>
              <a:rPr lang="fr">
                <a:solidFill>
                  <a:srgbClr val="434343"/>
                </a:solidFill>
              </a:rPr>
            </a:br>
            <a:r>
              <a:rPr lang="fr">
                <a:solidFill>
                  <a:srgbClr val="434343"/>
                </a:solidFill>
              </a:rPr>
              <a:t>trouvent dans la colonne qui correspond à cet attribut.</a:t>
            </a:r>
            <a:endParaRPr b="1">
              <a:solidFill>
                <a:srgbClr val="43434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8"/>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créer une clé primaire</a:t>
            </a:r>
            <a:endParaRPr sz="2400"/>
          </a:p>
        </p:txBody>
      </p:sp>
      <p:sp>
        <p:nvSpPr>
          <p:cNvPr id="426" name="Google Shape;426;p68"/>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nom_table ADD PRIMARY KEY (attribut)</a:t>
            </a:r>
            <a:br>
              <a:rPr lang="fr" b="1" i="1">
                <a:solidFill>
                  <a:schemeClr val="accent3"/>
                </a:solidFill>
              </a:rPr>
            </a:br>
            <a:endParaRPr b="1" i="1">
              <a:solidFill>
                <a:schemeClr val="accent3"/>
              </a:solidFill>
            </a:endParaRPr>
          </a:p>
          <a:p>
            <a:pPr marL="0" lvl="0" indent="0" algn="l" rtl="0">
              <a:spcBef>
                <a:spcPts val="1600"/>
              </a:spcBef>
              <a:spcAft>
                <a:spcPts val="0"/>
              </a:spcAft>
              <a:buNone/>
            </a:pPr>
            <a:endParaRPr b="1" i="1">
              <a:solidFill>
                <a:schemeClr val="accent3"/>
              </a:solidFill>
            </a:endParaRPr>
          </a:p>
          <a:p>
            <a:pPr marL="0" lvl="0" indent="0" algn="l" rtl="0">
              <a:spcBef>
                <a:spcPts val="1600"/>
              </a:spcBef>
              <a:spcAft>
                <a:spcPts val="0"/>
              </a:spcAft>
              <a:buNone/>
            </a:pPr>
            <a:r>
              <a:rPr lang="fr">
                <a:solidFill>
                  <a:srgbClr val="434343"/>
                </a:solidFill>
              </a:rPr>
              <a:t>Exemple:</a:t>
            </a:r>
            <a:endParaRPr>
              <a:solidFill>
                <a:srgbClr val="434343"/>
              </a:solidFill>
            </a:endParaRPr>
          </a:p>
          <a:p>
            <a:pPr marL="0" lvl="0" indent="0" algn="l" rtl="0">
              <a:spcBef>
                <a:spcPts val="1600"/>
              </a:spcBef>
              <a:spcAft>
                <a:spcPts val="1600"/>
              </a:spcAft>
              <a:buNone/>
            </a:pPr>
            <a:r>
              <a:rPr lang="fr" b="1">
                <a:solidFill>
                  <a:srgbClr val="434343"/>
                </a:solidFill>
              </a:rPr>
              <a:t>ALTER TABLE Personnes ADD PRIMARY KEY (nom,’prénom’)</a:t>
            </a:r>
            <a:endParaRPr b="1">
              <a:solidFill>
                <a:srgbClr val="434343"/>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9"/>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supprimer une clé primaire</a:t>
            </a:r>
            <a:endParaRPr sz="2400"/>
          </a:p>
        </p:txBody>
      </p:sp>
      <p:sp>
        <p:nvSpPr>
          <p:cNvPr id="432" name="Google Shape;432;p69"/>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nom_table DROP PRIMARY KEY</a:t>
            </a:r>
            <a:endParaRPr b="1" i="1">
              <a:solidFill>
                <a:schemeClr val="accent3"/>
              </a:solidFill>
            </a:endParaRPr>
          </a:p>
          <a:p>
            <a:pPr marL="0" lvl="0" indent="0" algn="l" rtl="0">
              <a:spcBef>
                <a:spcPts val="1600"/>
              </a:spcBef>
              <a:spcAft>
                <a:spcPts val="0"/>
              </a:spcAft>
              <a:buNone/>
            </a:pPr>
            <a:endParaRPr b="1" i="1">
              <a:solidFill>
                <a:schemeClr val="accent3"/>
              </a:solidFill>
            </a:endParaRPr>
          </a:p>
          <a:p>
            <a:pPr marL="0" lvl="0" indent="0" algn="l" rtl="0">
              <a:spcBef>
                <a:spcPts val="1600"/>
              </a:spcBef>
              <a:spcAft>
                <a:spcPts val="0"/>
              </a:spcAft>
              <a:buNone/>
            </a:pPr>
            <a:r>
              <a:rPr lang="fr">
                <a:solidFill>
                  <a:srgbClr val="434343"/>
                </a:solidFill>
              </a:rPr>
              <a:t>Exemple:</a:t>
            </a:r>
            <a:endParaRPr>
              <a:solidFill>
                <a:srgbClr val="434343"/>
              </a:solidFill>
            </a:endParaRPr>
          </a:p>
          <a:p>
            <a:pPr marL="0" lvl="0" indent="0" algn="l" rtl="0">
              <a:spcBef>
                <a:spcPts val="1600"/>
              </a:spcBef>
              <a:spcAft>
                <a:spcPts val="1600"/>
              </a:spcAft>
              <a:buNone/>
            </a:pPr>
            <a:r>
              <a:rPr lang="fr" b="1">
                <a:solidFill>
                  <a:srgbClr val="434343"/>
                </a:solidFill>
              </a:rPr>
              <a:t>ALTER TABLE Personnes DROP PRIMARY KEY</a:t>
            </a:r>
            <a:br>
              <a:rPr lang="fr" b="1">
                <a:solidFill>
                  <a:srgbClr val="434343"/>
                </a:solidFill>
              </a:rPr>
            </a:br>
            <a:endParaRPr b="1">
              <a:solidFill>
                <a:srgbClr val="434343"/>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70"/>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Ajouter une clé étrangère</a:t>
            </a:r>
            <a:endParaRPr sz="2400"/>
          </a:p>
        </p:txBody>
      </p:sp>
      <p:sp>
        <p:nvSpPr>
          <p:cNvPr id="438" name="Google Shape;438;p70"/>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nom_table ADD FOREIGN KEY (cle_etrangere) REFERENCES table_clee_primaire(id_clee_primaire);</a:t>
            </a:r>
            <a:br>
              <a:rPr lang="fr" b="1" i="1">
                <a:solidFill>
                  <a:schemeClr val="accent3"/>
                </a:solidFill>
              </a:rPr>
            </a:br>
            <a:r>
              <a:rPr lang="fr" b="1" i="1">
                <a:solidFill>
                  <a:schemeClr val="accent3"/>
                </a:solidFill>
              </a:rPr>
              <a:t/>
            </a:r>
            <a:br>
              <a:rPr lang="fr" b="1" i="1">
                <a:solidFill>
                  <a:schemeClr val="accent3"/>
                </a:solidFill>
              </a:rPr>
            </a:br>
            <a:endParaRPr b="1" i="1">
              <a:solidFill>
                <a:schemeClr val="accent3"/>
              </a:solidFill>
            </a:endParaRPr>
          </a:p>
          <a:p>
            <a:pPr marL="0" lvl="0" indent="0" algn="l" rtl="0">
              <a:spcBef>
                <a:spcPts val="1600"/>
              </a:spcBef>
              <a:spcAft>
                <a:spcPts val="0"/>
              </a:spcAft>
              <a:buNone/>
            </a:pPr>
            <a:r>
              <a:rPr lang="fr">
                <a:solidFill>
                  <a:srgbClr val="434343"/>
                </a:solidFill>
              </a:rPr>
              <a:t>Exemple:</a:t>
            </a:r>
            <a:endParaRPr>
              <a:solidFill>
                <a:srgbClr val="434343"/>
              </a:solidFill>
            </a:endParaRPr>
          </a:p>
          <a:p>
            <a:pPr marL="0" lvl="0" indent="0" algn="l" rtl="0">
              <a:spcBef>
                <a:spcPts val="1600"/>
              </a:spcBef>
              <a:spcAft>
                <a:spcPts val="1600"/>
              </a:spcAft>
              <a:buNone/>
            </a:pPr>
            <a:r>
              <a:rPr lang="fr" b="1">
                <a:solidFill>
                  <a:srgbClr val="434343"/>
                </a:solidFill>
              </a:rPr>
              <a:t>ALTER TABLE commandes ADD FOREIGN KEY (idClient) REFERENCES Clients(idClient);</a:t>
            </a:r>
            <a:endParaRPr b="1">
              <a:solidFill>
                <a:srgbClr val="43434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27055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Ajout d’une contrainte d’unicité</a:t>
            </a:r>
            <a:endParaRPr sz="2400"/>
          </a:p>
        </p:txBody>
      </p:sp>
      <p:sp>
        <p:nvSpPr>
          <p:cNvPr id="444" name="Google Shape;444;p71"/>
          <p:cNvSpPr txBox="1">
            <a:spLocks noGrp="1"/>
          </p:cNvSpPr>
          <p:nvPr>
            <p:ph type="body" idx="1"/>
          </p:nvPr>
        </p:nvSpPr>
        <p:spPr>
          <a:xfrm>
            <a:off x="311700" y="572700"/>
            <a:ext cx="8520600" cy="444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br>
              <a:rPr lang="fr"/>
            </a:br>
            <a:r>
              <a:rPr lang="fr" b="1" i="1">
                <a:solidFill>
                  <a:schemeClr val="accent3"/>
                </a:solidFill>
              </a:rPr>
              <a:t>ALTER TABLE nom_table ADD UNIQUE (attributs)</a:t>
            </a:r>
            <a:endParaRPr b="1" i="1">
              <a:solidFill>
                <a:schemeClr val="accent3"/>
              </a:solidFill>
            </a:endParaRPr>
          </a:p>
          <a:p>
            <a:pPr marL="0" lvl="0" indent="0" algn="l" rtl="0">
              <a:spcBef>
                <a:spcPts val="1600"/>
              </a:spcBef>
              <a:spcAft>
                <a:spcPts val="0"/>
              </a:spcAft>
              <a:buNone/>
            </a:pP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0"/>
              </a:spcAft>
              <a:buNone/>
            </a:pPr>
            <a:r>
              <a:rPr lang="fr">
                <a:solidFill>
                  <a:srgbClr val="434343"/>
                </a:solidFill>
              </a:rPr>
              <a:t>Pour interdire tout doublon sur l’attribut fax de la table Personnes :</a:t>
            </a:r>
            <a:endParaRPr>
              <a:solidFill>
                <a:srgbClr val="434343"/>
              </a:solidFill>
            </a:endParaRPr>
          </a:p>
          <a:p>
            <a:pPr marL="0" lvl="0" indent="0" algn="l" rtl="0">
              <a:spcBef>
                <a:spcPts val="1600"/>
              </a:spcBef>
              <a:spcAft>
                <a:spcPts val="0"/>
              </a:spcAft>
              <a:buNone/>
            </a:pPr>
            <a:r>
              <a:rPr lang="fr" b="1">
                <a:solidFill>
                  <a:srgbClr val="434343"/>
                </a:solidFill>
              </a:rPr>
              <a:t>ALTER TABLE Personnes ADD UNIQUE u_fax (fax)</a:t>
            </a:r>
            <a:endParaRPr b="1">
              <a:solidFill>
                <a:srgbClr val="434343"/>
              </a:solidFill>
            </a:endParaRPr>
          </a:p>
          <a:p>
            <a:pPr marL="0" lvl="0" indent="0" algn="l" rtl="0">
              <a:spcBef>
                <a:spcPts val="1600"/>
              </a:spcBef>
              <a:spcAft>
                <a:spcPts val="0"/>
              </a:spcAft>
              <a:buNone/>
            </a:pPr>
            <a:r>
              <a:rPr lang="fr" b="1">
                <a:solidFill>
                  <a:srgbClr val="434343"/>
                </a:solidFill>
              </a:rPr>
              <a:t>ALTER TABLE Moto ADD UNIQUE u_coul_vitre (couleur,vitre)</a:t>
            </a:r>
            <a:endParaRPr b="1">
              <a:solidFill>
                <a:srgbClr val="434343"/>
              </a:solidFill>
            </a:endParaRPr>
          </a:p>
          <a:p>
            <a:pPr marL="0" lvl="0" indent="0" algn="l" rtl="0">
              <a:spcBef>
                <a:spcPts val="1600"/>
              </a:spcBef>
              <a:spcAft>
                <a:spcPts val="0"/>
              </a:spcAft>
              <a:buNone/>
            </a:pPr>
            <a:r>
              <a:rPr lang="fr" b="1">
                <a:solidFill>
                  <a:srgbClr val="434343"/>
                </a:solidFill>
              </a:rPr>
              <a:t>ALTER TABLE Personne ADD UNIQUE numero_secu;</a:t>
            </a:r>
            <a:endParaRPr b="1">
              <a:solidFill>
                <a:srgbClr val="434343"/>
              </a:solidFill>
            </a:endParaRPr>
          </a:p>
          <a:p>
            <a:pPr marL="0" lvl="0" indent="0" algn="l" rtl="0">
              <a:spcBef>
                <a:spcPts val="1600"/>
              </a:spcBef>
              <a:spcAft>
                <a:spcPts val="1600"/>
              </a:spcAft>
              <a:buNone/>
            </a:pPr>
            <a:r>
              <a:rPr lang="fr" b="1">
                <a:solidFill>
                  <a:srgbClr val="434343"/>
                </a:solidFill>
              </a:rPr>
              <a:t/>
            </a:r>
            <a:br>
              <a:rPr lang="fr" b="1">
                <a:solidFill>
                  <a:srgbClr val="434343"/>
                </a:solidFill>
              </a:rPr>
            </a:br>
            <a:endParaRPr b="1">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Langage SQL</a:t>
            </a:r>
            <a:endParaRPr/>
          </a:p>
        </p:txBody>
      </p:sp>
      <p:sp>
        <p:nvSpPr>
          <p:cNvPr id="89" name="Google Shape;89;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SQL ( Structured Query Language ) est un langage informatique qui sert à exploiter les bases de données. Il est utilisé pour exploiter MySQL.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Les instructions SQL sont très simples à apprendre puisqu'elles ressemblent énormément aux phrases ordinaires de l'anglais. Si vous comprenez l'anglais, vous avez déjà compris SQL.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Il existe des logiciels graphiques, comme Phpmyadmin, qui permettent de réaliser des actions SQL sans écrire la moindre ligne SQL.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2"/>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Changer la valeur par défaut d’un attribut(colonne)</a:t>
            </a:r>
            <a:endParaRPr sz="2400"/>
          </a:p>
        </p:txBody>
      </p:sp>
      <p:sp>
        <p:nvSpPr>
          <p:cNvPr id="450" name="Google Shape;450;p72"/>
          <p:cNvSpPr txBox="1">
            <a:spLocks noGrp="1"/>
          </p:cNvSpPr>
          <p:nvPr>
            <p:ph type="body" idx="1"/>
          </p:nvPr>
        </p:nvSpPr>
        <p:spPr>
          <a:xfrm>
            <a:off x="311700" y="869225"/>
            <a:ext cx="8520600" cy="415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Attention aux types qui n’acceptent pas de valeur par défaut (les familles</a:t>
            </a:r>
            <a:br>
              <a:rPr lang="fr"/>
            </a:br>
            <a:r>
              <a:rPr lang="fr" b="1"/>
              <a:t>BLOB </a:t>
            </a:r>
            <a:r>
              <a:rPr lang="fr"/>
              <a:t>et </a:t>
            </a:r>
            <a:r>
              <a:rPr lang="fr" b="1"/>
              <a:t>TEXT</a:t>
            </a:r>
            <a:r>
              <a:rPr lang="fr"/>
              <a:t>).</a:t>
            </a:r>
            <a:endParaRPr/>
          </a:p>
          <a:p>
            <a:pPr marL="0" lvl="0" indent="0" algn="l" rtl="0">
              <a:spcBef>
                <a:spcPts val="1600"/>
              </a:spcBef>
              <a:spcAft>
                <a:spcPts val="0"/>
              </a:spcAft>
              <a:buNone/>
            </a:pPr>
            <a:r>
              <a:rPr lang="fr"/>
              <a:t>Syntaxe :</a:t>
            </a:r>
            <a:br>
              <a:rPr lang="fr"/>
            </a:br>
            <a:r>
              <a:rPr lang="fr" b="1" i="1">
                <a:solidFill>
                  <a:schemeClr val="accent3"/>
                </a:solidFill>
              </a:rPr>
              <a:t>ALTER TABLE nom_table ALTER attribut { SET DEFAULT valeur |</a:t>
            </a:r>
            <a:br>
              <a:rPr lang="fr" b="1" i="1">
                <a:solidFill>
                  <a:schemeClr val="accent3"/>
                </a:solidFill>
              </a:rPr>
            </a:br>
            <a:r>
              <a:rPr lang="fr" b="1" i="1">
                <a:solidFill>
                  <a:schemeClr val="accent3"/>
                </a:solidFill>
              </a:rPr>
              <a:t>DROP DEFAULT }</a:t>
            </a: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1600"/>
              </a:spcAft>
              <a:buNone/>
            </a:pPr>
            <a:r>
              <a:rPr lang="fr">
                <a:solidFill>
                  <a:srgbClr val="434343"/>
                </a:solidFill>
              </a:rPr>
              <a:t>Changer sa valeur par défaut :</a:t>
            </a:r>
            <a:br>
              <a:rPr lang="fr">
                <a:solidFill>
                  <a:srgbClr val="434343"/>
                </a:solidFill>
              </a:rPr>
            </a:br>
            <a:r>
              <a:rPr lang="fr" b="1">
                <a:solidFill>
                  <a:srgbClr val="434343"/>
                </a:solidFill>
              </a:rPr>
              <a:t>ALTER TABLE Personnes ALTER ‘téléphone’ SET DEFAULT</a:t>
            </a:r>
            <a:r>
              <a:rPr lang="fr">
                <a:solidFill>
                  <a:srgbClr val="434343"/>
                </a:solidFill>
              </a:rPr>
              <a:t> </a:t>
            </a:r>
            <a:r>
              <a:rPr lang="fr" b="1">
                <a:solidFill>
                  <a:srgbClr val="434343"/>
                </a:solidFill>
              </a:rPr>
              <a:t>‘9999999999’</a:t>
            </a:r>
            <a:r>
              <a:rPr lang="fr">
                <a:solidFill>
                  <a:srgbClr val="434343"/>
                </a:solidFill>
              </a:rPr>
              <a:t/>
            </a:r>
            <a:br>
              <a:rPr lang="fr">
                <a:solidFill>
                  <a:srgbClr val="434343"/>
                </a:solidFill>
              </a:rPr>
            </a:br>
            <a:r>
              <a:rPr lang="fr">
                <a:solidFill>
                  <a:srgbClr val="434343"/>
                </a:solidFill>
              </a:rPr>
              <a:t>Supprimer sa valeur par défaut :</a:t>
            </a:r>
            <a:br>
              <a:rPr lang="fr">
                <a:solidFill>
                  <a:srgbClr val="434343"/>
                </a:solidFill>
              </a:rPr>
            </a:br>
            <a:r>
              <a:rPr lang="fr" b="1">
                <a:solidFill>
                  <a:srgbClr val="434343"/>
                </a:solidFill>
              </a:rPr>
              <a:t>ALTER TABLE Personnes ALTER ‘téléphone’ DROP DEFAULT</a:t>
            </a:r>
            <a:endParaRPr b="1">
              <a:solidFill>
                <a:srgbClr val="43434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3"/>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Changer la définition d’un attribut</a:t>
            </a:r>
            <a:endParaRPr sz="2400"/>
          </a:p>
        </p:txBody>
      </p:sp>
      <p:sp>
        <p:nvSpPr>
          <p:cNvPr id="456" name="Google Shape;456;p73"/>
          <p:cNvSpPr txBox="1">
            <a:spLocks noGrp="1"/>
          </p:cNvSpPr>
          <p:nvPr>
            <p:ph type="body" idx="1"/>
          </p:nvPr>
        </p:nvSpPr>
        <p:spPr>
          <a:xfrm>
            <a:off x="311700" y="572700"/>
            <a:ext cx="8520600" cy="445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
              <a:t>Pour changer la définition de l’attribut sans le renommer :</a:t>
            </a:r>
            <a:endParaRPr/>
          </a:p>
          <a:p>
            <a:pPr marL="0" lvl="0" indent="0" algn="l" rtl="0">
              <a:spcBef>
                <a:spcPts val="1600"/>
              </a:spcBef>
              <a:spcAft>
                <a:spcPts val="0"/>
              </a:spcAft>
              <a:buNone/>
            </a:pPr>
            <a:r>
              <a:rPr lang="fr"/>
              <a:t>Syntaxe :</a:t>
            </a:r>
            <a:r>
              <a:rPr lang="fr">
                <a:solidFill>
                  <a:srgbClr val="666666"/>
                </a:solidFill>
              </a:rPr>
              <a:t/>
            </a:r>
            <a:br>
              <a:rPr lang="fr">
                <a:solidFill>
                  <a:srgbClr val="666666"/>
                </a:solidFill>
              </a:rPr>
            </a:br>
            <a:r>
              <a:rPr lang="fr" b="1" i="1">
                <a:solidFill>
                  <a:schemeClr val="accent3"/>
                </a:solidFill>
              </a:rPr>
              <a:t>ALTER TABLE nom_table MODIFY attribut definition_relative</a:t>
            </a: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0"/>
              </a:spcAft>
              <a:buNone/>
            </a:pPr>
            <a:r>
              <a:rPr lang="fr" b="1">
                <a:solidFill>
                  <a:srgbClr val="434343"/>
                </a:solidFill>
              </a:rPr>
              <a:t>ALTER TABLE Personnes MODIFY fax VARCHAR(14)</a:t>
            </a:r>
            <a:endParaRPr b="1">
              <a:solidFill>
                <a:srgbClr val="434343"/>
              </a:solidFill>
            </a:endParaRPr>
          </a:p>
          <a:p>
            <a:pPr marL="457200" lvl="0" indent="-317500" algn="l" rtl="0">
              <a:spcBef>
                <a:spcPts val="1600"/>
              </a:spcBef>
              <a:spcAft>
                <a:spcPts val="0"/>
              </a:spcAft>
              <a:buClr>
                <a:srgbClr val="434343"/>
              </a:buClr>
              <a:buSzPts val="1400"/>
              <a:buChar char="●"/>
            </a:pPr>
            <a:r>
              <a:rPr lang="fr">
                <a:solidFill>
                  <a:srgbClr val="434343"/>
                </a:solidFill>
              </a:rPr>
              <a:t>Pour changer sa définition en le renommant :</a:t>
            </a:r>
            <a:endParaRPr>
              <a:solidFill>
                <a:srgbClr val="434343"/>
              </a:solidFill>
            </a:endParaRPr>
          </a:p>
          <a:p>
            <a:pPr marL="0" lvl="0" indent="0" algn="l" rtl="0">
              <a:spcBef>
                <a:spcPts val="1600"/>
              </a:spcBef>
              <a:spcAft>
                <a:spcPts val="0"/>
              </a:spcAft>
              <a:buNone/>
            </a:pPr>
            <a:r>
              <a:rPr lang="fr"/>
              <a:t>Syntaxe :</a:t>
            </a:r>
            <a:br>
              <a:rPr lang="fr"/>
            </a:br>
            <a:r>
              <a:rPr lang="fr" b="1" i="1">
                <a:solidFill>
                  <a:schemeClr val="accent3"/>
                </a:solidFill>
              </a:rPr>
              <a:t>ALTER TABLE nom_table CHANGE attribut definition_absolue</a:t>
            </a:r>
            <a:endParaRPr b="1" i="1">
              <a:solidFill>
                <a:schemeClr val="accent3"/>
              </a:solidFill>
            </a:endParaRPr>
          </a:p>
          <a:p>
            <a:pPr marL="0" lvl="0" indent="0" algn="l" rtl="0">
              <a:spcBef>
                <a:spcPts val="1600"/>
              </a:spcBef>
              <a:spcAft>
                <a:spcPts val="0"/>
              </a:spcAft>
              <a:buNone/>
            </a:pPr>
            <a:r>
              <a:rPr lang="fr">
                <a:solidFill>
                  <a:srgbClr val="434343"/>
                </a:solidFill>
              </a:rPr>
              <a:t>Exemples: </a:t>
            </a:r>
            <a:r>
              <a:rPr lang="fr" b="1">
                <a:solidFill>
                  <a:srgbClr val="434343"/>
                </a:solidFill>
              </a:rPr>
              <a:t>ALTER TABLE Personnes CHANGE fax num_fax VARCHAR(14)</a:t>
            </a:r>
            <a:endParaRPr b="1">
              <a:solidFill>
                <a:srgbClr val="434343"/>
              </a:solidFill>
            </a:endParaRPr>
          </a:p>
          <a:p>
            <a:pPr marL="0" lvl="0" indent="0" algn="l" rtl="0">
              <a:spcBef>
                <a:spcPts val="1600"/>
              </a:spcBef>
              <a:spcAft>
                <a:spcPts val="0"/>
              </a:spcAft>
              <a:buNone/>
            </a:pPr>
            <a:endParaRPr>
              <a:solidFill>
                <a:srgbClr val="434343"/>
              </a:solidFill>
            </a:endParaRPr>
          </a:p>
          <a:p>
            <a:pPr marL="457200" lvl="0" indent="0" algn="l" rtl="0">
              <a:spcBef>
                <a:spcPts val="1600"/>
              </a:spcBef>
              <a:spcAft>
                <a:spcPts val="1600"/>
              </a:spcAft>
              <a:buNone/>
            </a:pPr>
            <a:endParaRPr>
              <a:solidFill>
                <a:srgbClr val="434343"/>
              </a:solidFill>
            </a:endParaRPr>
          </a:p>
        </p:txBody>
      </p:sp>
      <p:sp>
        <p:nvSpPr>
          <p:cNvPr id="457" name="Google Shape;457;p73"/>
          <p:cNvSpPr/>
          <p:nvPr/>
        </p:nvSpPr>
        <p:spPr>
          <a:xfrm>
            <a:off x="6010250" y="1959325"/>
            <a:ext cx="2931000" cy="1790400"/>
          </a:xfrm>
          <a:prstGeom prst="wedgeRectCallout">
            <a:avLst>
              <a:gd name="adj1" fmla="val -55264"/>
              <a:gd name="adj2" fmla="val -16878"/>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
                <a:solidFill>
                  <a:srgbClr val="FFFFFF"/>
                </a:solidFill>
              </a:rPr>
              <a:t>Attention, si le nouveau type appliqué à l’attribut est incompatible avec les</a:t>
            </a:r>
            <a:br>
              <a:rPr lang="fr">
                <a:solidFill>
                  <a:srgbClr val="FFFFFF"/>
                </a:solidFill>
              </a:rPr>
            </a:br>
            <a:r>
              <a:rPr lang="fr">
                <a:solidFill>
                  <a:srgbClr val="FFFFFF"/>
                </a:solidFill>
              </a:rPr>
              <a:t>valeurs des enregistrements déjà présents dans la relation, alors elles risques</a:t>
            </a:r>
            <a:br>
              <a:rPr lang="fr">
                <a:solidFill>
                  <a:srgbClr val="FFFFFF"/>
                </a:solidFill>
              </a:rPr>
            </a:br>
            <a:r>
              <a:rPr lang="fr">
                <a:solidFill>
                  <a:srgbClr val="FFFFFF"/>
                </a:solidFill>
              </a:rPr>
              <a:t>d’êtres modifiées ou remises à zéro !</a:t>
            </a:r>
            <a:endParaRPr>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4"/>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Changer le nom de la table</a:t>
            </a:r>
            <a:endParaRPr sz="2400"/>
          </a:p>
        </p:txBody>
      </p:sp>
      <p:sp>
        <p:nvSpPr>
          <p:cNvPr id="463" name="Google Shape;463;p74"/>
          <p:cNvSpPr txBox="1">
            <a:spLocks noGrp="1"/>
          </p:cNvSpPr>
          <p:nvPr>
            <p:ph type="body" idx="1"/>
          </p:nvPr>
        </p:nvSpPr>
        <p:spPr>
          <a:xfrm>
            <a:off x="311700" y="800800"/>
            <a:ext cx="85206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r>
              <a:rPr lang="fr">
                <a:solidFill>
                  <a:srgbClr val="666666"/>
                </a:solidFill>
              </a:rPr>
              <a:t/>
            </a:r>
            <a:br>
              <a:rPr lang="fr">
                <a:solidFill>
                  <a:srgbClr val="666666"/>
                </a:solidFill>
              </a:rPr>
            </a:br>
            <a:r>
              <a:rPr lang="fr" b="1" i="1">
                <a:solidFill>
                  <a:schemeClr val="accent3"/>
                </a:solidFill>
              </a:rPr>
              <a:t>ALTER TABLE nom_table RENAME nouveau_nom</a:t>
            </a: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0"/>
              </a:spcAft>
              <a:buNone/>
            </a:pPr>
            <a:r>
              <a:rPr lang="fr" b="1">
                <a:solidFill>
                  <a:srgbClr val="434343"/>
                </a:solidFill>
              </a:rPr>
              <a:t>ALTER TABLE Personnes RENAME Carnet</a:t>
            </a:r>
            <a:endParaRPr>
              <a:solidFill>
                <a:srgbClr val="434343"/>
              </a:solidFill>
            </a:endParaRPr>
          </a:p>
          <a:p>
            <a:pPr marL="457200" lvl="0" indent="0" algn="l" rtl="0">
              <a:spcBef>
                <a:spcPts val="1600"/>
              </a:spcBef>
              <a:spcAft>
                <a:spcPts val="1600"/>
              </a:spcAft>
              <a:buNone/>
            </a:pPr>
            <a:endParaRPr>
              <a:solidFill>
                <a:srgbClr val="434343"/>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5"/>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Ajouter un index</a:t>
            </a:r>
            <a:endParaRPr sz="2400"/>
          </a:p>
        </p:txBody>
      </p:sp>
      <p:sp>
        <p:nvSpPr>
          <p:cNvPr id="469" name="Google Shape;469;p75"/>
          <p:cNvSpPr txBox="1">
            <a:spLocks noGrp="1"/>
          </p:cNvSpPr>
          <p:nvPr>
            <p:ph type="body" idx="1"/>
          </p:nvPr>
        </p:nvSpPr>
        <p:spPr>
          <a:xfrm>
            <a:off x="311700" y="572700"/>
            <a:ext cx="8520600" cy="40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Une table ne peut comporter que 32 indexs.</a:t>
            </a:r>
            <a:br>
              <a:rPr lang="fr"/>
            </a:br>
            <a:r>
              <a:rPr lang="fr"/>
              <a:t>Et un index ne peut porter que sur 16 attributs maximum à la fois.</a:t>
            </a:r>
            <a:endParaRPr/>
          </a:p>
          <a:p>
            <a:pPr marL="0" lvl="0" indent="0" algn="l" rtl="0">
              <a:spcBef>
                <a:spcPts val="1600"/>
              </a:spcBef>
              <a:spcAft>
                <a:spcPts val="0"/>
              </a:spcAft>
              <a:buNone/>
            </a:pPr>
            <a:r>
              <a:rPr lang="fr"/>
              <a:t>Syntaxe :</a:t>
            </a:r>
            <a:r>
              <a:rPr lang="fr">
                <a:solidFill>
                  <a:srgbClr val="666666"/>
                </a:solidFill>
              </a:rPr>
              <a:t/>
            </a:r>
            <a:br>
              <a:rPr lang="fr">
                <a:solidFill>
                  <a:srgbClr val="666666"/>
                </a:solidFill>
              </a:rPr>
            </a:br>
            <a:r>
              <a:rPr lang="fr" b="1" i="1">
                <a:solidFill>
                  <a:schemeClr val="accent3"/>
                </a:solidFill>
              </a:rPr>
              <a:t>ALTER TABLE nom_table ADD INDEX index (attributs)</a:t>
            </a: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0"/>
              </a:spcAft>
              <a:buNone/>
            </a:pPr>
            <a:r>
              <a:rPr lang="fr" b="1">
                <a:solidFill>
                  <a:srgbClr val="434343"/>
                </a:solidFill>
              </a:rPr>
              <a:t>ALTER TABLE Personnes ADD INDEX nom_complet (nom,prénom)</a:t>
            </a:r>
            <a:endParaRPr b="1">
              <a:solidFill>
                <a:srgbClr val="434343"/>
              </a:solidFill>
            </a:endParaRPr>
          </a:p>
          <a:p>
            <a:pPr marL="0" lvl="0" indent="0" algn="l" rtl="0">
              <a:spcBef>
                <a:spcPts val="1600"/>
              </a:spcBef>
              <a:spcAft>
                <a:spcPts val="0"/>
              </a:spcAft>
              <a:buNone/>
            </a:pPr>
            <a:r>
              <a:rPr lang="fr">
                <a:solidFill>
                  <a:srgbClr val="434343"/>
                </a:solidFill>
              </a:rPr>
              <a:t>Dans cet exemple, on a ajouté à la relation Personnes un index que l’on</a:t>
            </a:r>
            <a:br>
              <a:rPr lang="fr">
                <a:solidFill>
                  <a:srgbClr val="434343"/>
                </a:solidFill>
              </a:rPr>
            </a:br>
            <a:r>
              <a:rPr lang="fr">
                <a:solidFill>
                  <a:srgbClr val="434343"/>
                </a:solidFill>
              </a:rPr>
              <a:t>nomme nom_complet et qui s’applique aux deux attributs nom et ‘prénom’.</a:t>
            </a:r>
            <a:br>
              <a:rPr lang="fr">
                <a:solidFill>
                  <a:srgbClr val="434343"/>
                </a:solidFill>
              </a:rPr>
            </a:br>
            <a:r>
              <a:rPr lang="fr">
                <a:solidFill>
                  <a:srgbClr val="434343"/>
                </a:solidFill>
              </a:rPr>
              <a:t>Ainsi, les recherches et les tris sur les attributs nom et ‘prénom’ seront</a:t>
            </a:r>
            <a:br>
              <a:rPr lang="fr">
                <a:solidFill>
                  <a:srgbClr val="434343"/>
                </a:solidFill>
              </a:rPr>
            </a:br>
            <a:r>
              <a:rPr lang="fr">
                <a:solidFill>
                  <a:srgbClr val="434343"/>
                </a:solidFill>
              </a:rPr>
              <a:t>grandement améliorés. Car un index apporte les changements sous-jacents</a:t>
            </a:r>
            <a:br>
              <a:rPr lang="fr">
                <a:solidFill>
                  <a:srgbClr val="434343"/>
                </a:solidFill>
              </a:rPr>
            </a:br>
            <a:r>
              <a:rPr lang="fr">
                <a:solidFill>
                  <a:srgbClr val="434343"/>
                </a:solidFill>
              </a:rPr>
              <a:t>permettant d’optimiser les performances du serveur de base de données.</a:t>
            </a:r>
            <a:endParaRPr>
              <a:solidFill>
                <a:srgbClr val="434343"/>
              </a:solidFill>
            </a:endParaRPr>
          </a:p>
          <a:p>
            <a:pPr marL="457200" lvl="0" indent="0" algn="l" rtl="0">
              <a:spcBef>
                <a:spcPts val="1600"/>
              </a:spcBef>
              <a:spcAft>
                <a:spcPts val="1600"/>
              </a:spcAft>
              <a:buNone/>
            </a:pPr>
            <a:endParaRPr>
              <a:solidFill>
                <a:srgbClr val="434343"/>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6"/>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400"/>
              <a:t>Modifier un table: Supprimer un index</a:t>
            </a:r>
            <a:endParaRPr sz="2400"/>
          </a:p>
        </p:txBody>
      </p:sp>
      <p:sp>
        <p:nvSpPr>
          <p:cNvPr id="475" name="Google Shape;475;p76"/>
          <p:cNvSpPr txBox="1">
            <a:spLocks noGrp="1"/>
          </p:cNvSpPr>
          <p:nvPr>
            <p:ph type="body" idx="1"/>
          </p:nvPr>
        </p:nvSpPr>
        <p:spPr>
          <a:xfrm>
            <a:off x="311700" y="572700"/>
            <a:ext cx="8520600" cy="40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Syntaxe :</a:t>
            </a:r>
            <a:r>
              <a:rPr lang="fr">
                <a:solidFill>
                  <a:srgbClr val="666666"/>
                </a:solidFill>
              </a:rPr>
              <a:t/>
            </a:r>
            <a:br>
              <a:rPr lang="fr">
                <a:solidFill>
                  <a:srgbClr val="666666"/>
                </a:solidFill>
              </a:rPr>
            </a:br>
            <a:r>
              <a:rPr lang="fr" b="1" i="1">
                <a:solidFill>
                  <a:schemeClr val="accent3"/>
                </a:solidFill>
              </a:rPr>
              <a:t>ALTER TABLE nom_table DROP INDEX index</a:t>
            </a:r>
            <a:endParaRPr b="1" i="1">
              <a:solidFill>
                <a:schemeClr val="accent3"/>
              </a:solidFill>
            </a:endParaRPr>
          </a:p>
          <a:p>
            <a:pPr marL="0" lvl="0" indent="0" algn="l" rtl="0">
              <a:spcBef>
                <a:spcPts val="1600"/>
              </a:spcBef>
              <a:spcAft>
                <a:spcPts val="0"/>
              </a:spcAft>
              <a:buNone/>
            </a:pPr>
            <a:r>
              <a:rPr lang="fr">
                <a:solidFill>
                  <a:srgbClr val="434343"/>
                </a:solidFill>
              </a:rPr>
              <a:t>Exemples:</a:t>
            </a:r>
            <a:endParaRPr>
              <a:solidFill>
                <a:srgbClr val="434343"/>
              </a:solidFill>
            </a:endParaRPr>
          </a:p>
          <a:p>
            <a:pPr marL="0" lvl="0" indent="0" algn="l" rtl="0">
              <a:spcBef>
                <a:spcPts val="1600"/>
              </a:spcBef>
              <a:spcAft>
                <a:spcPts val="0"/>
              </a:spcAft>
              <a:buNone/>
            </a:pPr>
            <a:r>
              <a:rPr lang="fr" b="1">
                <a:solidFill>
                  <a:srgbClr val="434343"/>
                </a:solidFill>
              </a:rPr>
              <a:t>ALTER TABLE Personnes DROP INDEX nom_complet</a:t>
            </a:r>
            <a:endParaRPr b="1">
              <a:solidFill>
                <a:srgbClr val="434343"/>
              </a:solidFill>
            </a:endParaRPr>
          </a:p>
          <a:p>
            <a:pPr marL="0" lvl="0" indent="0" algn="l" rtl="0">
              <a:spcBef>
                <a:spcPts val="1600"/>
              </a:spcBef>
              <a:spcAft>
                <a:spcPts val="0"/>
              </a:spcAft>
              <a:buNone/>
            </a:pPr>
            <a:r>
              <a:rPr lang="fr">
                <a:solidFill>
                  <a:srgbClr val="434343"/>
                </a:solidFill>
              </a:rPr>
              <a:t>Cette exemple permet de supprimer l’index nommé nom_complet de la relation</a:t>
            </a:r>
            <a:br>
              <a:rPr lang="fr">
                <a:solidFill>
                  <a:srgbClr val="434343"/>
                </a:solidFill>
              </a:rPr>
            </a:br>
            <a:r>
              <a:rPr lang="fr">
                <a:solidFill>
                  <a:srgbClr val="434343"/>
                </a:solidFill>
              </a:rPr>
              <a:t>Personnes.</a:t>
            </a:r>
            <a:endParaRPr>
              <a:solidFill>
                <a:srgbClr val="434343"/>
              </a:solidFill>
            </a:endParaRPr>
          </a:p>
          <a:p>
            <a:pPr marL="457200" lvl="0" indent="0" algn="l" rtl="0">
              <a:spcBef>
                <a:spcPts val="1600"/>
              </a:spcBef>
              <a:spcAft>
                <a:spcPts val="1600"/>
              </a:spcAft>
              <a:buNone/>
            </a:pPr>
            <a:endParaRPr>
              <a:solidFill>
                <a:srgbClr val="434343"/>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SELECT</a:t>
            </a:r>
            <a:endParaRPr/>
          </a:p>
        </p:txBody>
      </p:sp>
      <p:sp>
        <p:nvSpPr>
          <p:cNvPr id="481" name="Google Shape;481;p7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L’utilisation la plus courante de SQL consiste à lire des données issues de la base de données. Cela s’effectue grâce à la commande SELECT, qui retourne des enregistrements dans un tableau de résultat. Cette commande peut sélectionner une ou plusieurs colonnes d’une table.</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Commande basique</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L’utilisation basique de cette commande s’effectue de la manière suivante:</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nom_du_champ FROM nom_du_tableau</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Cette requête SQL va sélectionner (SELECT) le champ « nom_du_champ » provenant (FROM) du tableau appelé « nom_du_tableau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8"/>
          <p:cNvSpPr txBox="1">
            <a:spLocks noGrp="1"/>
          </p:cNvSpPr>
          <p:nvPr>
            <p:ph type="title"/>
          </p:nvPr>
        </p:nvSpPr>
        <p:spPr>
          <a:xfrm>
            <a:off x="275725"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SELECT</a:t>
            </a:r>
            <a:endParaRPr/>
          </a:p>
        </p:txBody>
      </p:sp>
      <p:sp>
        <p:nvSpPr>
          <p:cNvPr id="487" name="Google Shape;487;p78"/>
          <p:cNvSpPr txBox="1">
            <a:spLocks noGrp="1"/>
          </p:cNvSpPr>
          <p:nvPr>
            <p:ph type="body" idx="1"/>
          </p:nvPr>
        </p:nvSpPr>
        <p:spPr>
          <a:xfrm>
            <a:off x="311700" y="428825"/>
            <a:ext cx="8520600" cy="399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600" b="1" i="0" u="none" strike="noStrike" cap="none">
                <a:solidFill>
                  <a:schemeClr val="dk2"/>
                </a:solidFill>
                <a:latin typeface="Proxima Nova"/>
                <a:ea typeface="Proxima Nova"/>
                <a:cs typeface="Proxima Nova"/>
                <a:sym typeface="Proxima Nova"/>
              </a:rPr>
              <a:t>Exemple</a:t>
            </a:r>
            <a:r>
              <a:rPr lang="fr" sz="1600" b="0" i="0" u="none" strike="noStrike" cap="none">
                <a:solidFill>
                  <a:schemeClr val="dk2"/>
                </a:solidFill>
                <a:latin typeface="Proxima Nova"/>
                <a:ea typeface="Proxima Nova"/>
                <a:cs typeface="Proxima Nova"/>
                <a:sym typeface="Proxima Nova"/>
              </a:rPr>
              <a:t/>
            </a:r>
            <a:br>
              <a:rPr lang="fr" sz="1600" b="0" i="0" u="none" strike="noStrike" cap="none">
                <a:solidFill>
                  <a:schemeClr val="dk2"/>
                </a:solidFill>
                <a:latin typeface="Proxima Nova"/>
                <a:ea typeface="Proxima Nova"/>
                <a:cs typeface="Proxima Nova"/>
                <a:sym typeface="Proxima Nova"/>
              </a:rPr>
            </a:br>
            <a:r>
              <a:rPr lang="fr" sz="1600" b="0" i="0" u="none" strike="noStrike" cap="none">
                <a:solidFill>
                  <a:schemeClr val="dk2"/>
                </a:solidFill>
                <a:latin typeface="Proxima Nova"/>
                <a:ea typeface="Proxima Nova"/>
                <a:cs typeface="Proxima Nova"/>
                <a:sym typeface="Proxima Nova"/>
              </a:rPr>
              <a:t>Imaginons une base de données appelée « client » qui contient des informations sur les clients d’une entreprise.</a:t>
            </a:r>
            <a:br>
              <a:rPr lang="fr" sz="1600" b="0" i="0" u="none" strike="noStrike" cap="none">
                <a:solidFill>
                  <a:schemeClr val="dk2"/>
                </a:solidFill>
                <a:latin typeface="Proxima Nova"/>
                <a:ea typeface="Proxima Nova"/>
                <a:cs typeface="Proxima Nova"/>
                <a:sym typeface="Proxima Nova"/>
              </a:rPr>
            </a:br>
            <a:r>
              <a:rPr lang="fr" sz="1600" b="1" i="0" u="none" strike="noStrike" cap="none">
                <a:solidFill>
                  <a:schemeClr val="dk2"/>
                </a:solidFill>
                <a:latin typeface="Proxima Nova"/>
                <a:ea typeface="Proxima Nova"/>
                <a:cs typeface="Proxima Nova"/>
                <a:sym typeface="Proxima Nova"/>
              </a:rPr>
              <a:t>Table « client » :</a:t>
            </a:r>
            <a:endParaRPr/>
          </a:p>
          <a:p>
            <a:pPr marL="0" marR="0" lvl="0" indent="0" algn="l" rtl="0">
              <a:lnSpc>
                <a:spcPct val="115000"/>
              </a:lnSpc>
              <a:spcBef>
                <a:spcPts val="1600"/>
              </a:spcBef>
              <a:spcAft>
                <a:spcPts val="0"/>
              </a:spcAft>
              <a:buClr>
                <a:schemeClr val="dk2"/>
              </a:buClr>
              <a:buFont typeface="Proxima Nova"/>
              <a:buNone/>
            </a:pPr>
            <a:endParaRPr sz="16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6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6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6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r>
              <a:rPr lang="fr" sz="1600" b="0" i="0" u="none" strike="noStrike" cap="none">
                <a:solidFill>
                  <a:schemeClr val="dk2"/>
                </a:solidFill>
                <a:latin typeface="Proxima Nova"/>
                <a:ea typeface="Proxima Nova"/>
                <a:cs typeface="Proxima Nova"/>
                <a:sym typeface="Proxima Nova"/>
              </a:rPr>
              <a:t>Si l’ont veut avoir la liste de toutes les villes des clients, il suffit d’effectuer la requête SQL ci-dessous :</a:t>
            </a:r>
            <a:br>
              <a:rPr lang="fr" sz="1600" b="0" i="0" u="none" strike="noStrike" cap="none">
                <a:solidFill>
                  <a:schemeClr val="dk2"/>
                </a:solidFill>
                <a:latin typeface="Proxima Nova"/>
                <a:ea typeface="Proxima Nova"/>
                <a:cs typeface="Proxima Nova"/>
                <a:sym typeface="Proxima Nova"/>
              </a:rPr>
            </a:br>
            <a:r>
              <a:rPr lang="fr" sz="1600" b="1" i="0" u="none" strike="noStrike" cap="none">
                <a:solidFill>
                  <a:schemeClr val="dk2"/>
                </a:solidFill>
                <a:latin typeface="Proxima Nova"/>
                <a:ea typeface="Proxima Nova"/>
                <a:cs typeface="Proxima Nova"/>
                <a:sym typeface="Proxima Nova"/>
              </a:rPr>
              <a:t>SELECT ville FROM client</a:t>
            </a:r>
            <a:endParaRPr/>
          </a:p>
          <a:p>
            <a:pPr marL="0" marR="0" lvl="0" indent="0" algn="l" rtl="0">
              <a:lnSpc>
                <a:spcPct val="115000"/>
              </a:lnSpc>
              <a:spcBef>
                <a:spcPts val="1600"/>
              </a:spcBef>
              <a:spcAft>
                <a:spcPts val="0"/>
              </a:spcAft>
              <a:buClr>
                <a:schemeClr val="dk2"/>
              </a:buClr>
              <a:buFont typeface="Proxima Nova"/>
              <a:buNone/>
            </a:pPr>
            <a:endParaRPr sz="1600" b="1" i="0" u="none" strike="noStrike" cap="none">
              <a:solidFill>
                <a:schemeClr val="dk2"/>
              </a:solidFill>
              <a:latin typeface="Proxima Nova"/>
              <a:ea typeface="Proxima Nova"/>
              <a:cs typeface="Proxima Nova"/>
              <a:sym typeface="Proxima Nova"/>
            </a:endParaRPr>
          </a:p>
        </p:txBody>
      </p:sp>
      <p:pic>
        <p:nvPicPr>
          <p:cNvPr id="488" name="Google Shape;488;p78"/>
          <p:cNvPicPr preferRelativeResize="0"/>
          <p:nvPr/>
        </p:nvPicPr>
        <p:blipFill rotWithShape="1">
          <a:blip r:embed="rId3">
            <a:alphaModFix/>
          </a:blip>
          <a:srcRect/>
          <a:stretch/>
        </p:blipFill>
        <p:spPr>
          <a:xfrm>
            <a:off x="491387" y="1564650"/>
            <a:ext cx="6524625" cy="2247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9"/>
          <p:cNvSpPr txBox="1">
            <a:spLocks noGrp="1"/>
          </p:cNvSpPr>
          <p:nvPr>
            <p:ph type="title"/>
          </p:nvPr>
        </p:nvSpPr>
        <p:spPr>
          <a:xfrm>
            <a:off x="275725"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SELECT</a:t>
            </a:r>
            <a:endParaRPr/>
          </a:p>
        </p:txBody>
      </p:sp>
      <p:sp>
        <p:nvSpPr>
          <p:cNvPr id="494" name="Google Shape;494;p79"/>
          <p:cNvSpPr txBox="1">
            <a:spLocks noGrp="1"/>
          </p:cNvSpPr>
          <p:nvPr>
            <p:ph type="body" idx="1"/>
          </p:nvPr>
        </p:nvSpPr>
        <p:spPr>
          <a:xfrm>
            <a:off x="311700" y="428825"/>
            <a:ext cx="8520600" cy="3996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De cette manière on obtient le résultat suivant :</a:t>
            </a:r>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1"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1" i="0" u="none" strike="noStrike" cap="none">
              <a:solidFill>
                <a:schemeClr val="dk2"/>
              </a:solidFill>
              <a:latin typeface="Proxima Nova"/>
              <a:ea typeface="Proxima Nova"/>
              <a:cs typeface="Proxima Nova"/>
              <a:sym typeface="Proxima Nova"/>
            </a:endParaRPr>
          </a:p>
        </p:txBody>
      </p:sp>
      <p:pic>
        <p:nvPicPr>
          <p:cNvPr id="495" name="Google Shape;495;p79"/>
          <p:cNvPicPr preferRelativeResize="0"/>
          <p:nvPr/>
        </p:nvPicPr>
        <p:blipFill rotWithShape="1">
          <a:blip r:embed="rId3">
            <a:alphaModFix/>
          </a:blip>
          <a:srcRect/>
          <a:stretch/>
        </p:blipFill>
        <p:spPr>
          <a:xfrm>
            <a:off x="1054750" y="963300"/>
            <a:ext cx="6477000" cy="2209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0"/>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AS (alias)</a:t>
            </a:r>
            <a:endParaRPr/>
          </a:p>
        </p:txBody>
      </p:sp>
      <p:sp>
        <p:nvSpPr>
          <p:cNvPr id="501" name="Google Shape;501;p80"/>
          <p:cNvSpPr txBox="1">
            <a:spLocks noGrp="1"/>
          </p:cNvSpPr>
          <p:nvPr>
            <p:ph type="body" idx="1"/>
          </p:nvPr>
        </p:nvSpPr>
        <p:spPr>
          <a:xfrm>
            <a:off x="139875" y="572700"/>
            <a:ext cx="8692500" cy="443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Il existe deux types d’alias qui sont fréquemment utilisés : alias de colonne et alias de table.</a:t>
            </a:r>
            <a:br>
              <a:rPr lang="fr"/>
            </a:br>
            <a:r>
              <a:rPr lang="fr"/>
              <a:t/>
            </a:r>
            <a:br>
              <a:rPr lang="fr"/>
            </a:br>
            <a:r>
              <a:rPr lang="fr"/>
              <a:t>En résumé, les alias de colonne concourent à améliorer la lisibilité d’une requête. Dans l’exemple précédent, les ventes totales sont listées comme SUM(Sales). Cette procédure est facile à comprendre, mais pensons à des cas où l’en-tête de colonne peut être compliqué (surtout s’il provoque plusieurs opérations arithmétiques). L’utilisation d’un alias de colonne permet de rendre le résultat beaucoup plus lisible.</a:t>
            </a:r>
            <a:br>
              <a:rPr lang="fr"/>
            </a:br>
            <a:r>
              <a:rPr lang="fr"/>
              <a:t/>
            </a:r>
            <a:br>
              <a:rPr lang="fr"/>
            </a:br>
            <a:r>
              <a:rPr lang="fr"/>
              <a:t>Le second type d’alias est l’alias de table. L’alias de table s’obtient en plaçant directement un alias après le nom de table dans la clause FROM Les alias sont très utiles lorsque vous souhaitez obtenir des informations de deux tables séparées (le terme technique est 'perform joins'). L’avantage d’utiliser un alias de table au moment d’exécuter des commandes de jointure est manifeste.</a:t>
            </a:r>
            <a:br>
              <a:rPr lang="fr"/>
            </a:b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1"/>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AS (alias)</a:t>
            </a:r>
            <a:endParaRPr/>
          </a:p>
        </p:txBody>
      </p:sp>
      <p:sp>
        <p:nvSpPr>
          <p:cNvPr id="507" name="Google Shape;507;p81"/>
          <p:cNvSpPr txBox="1">
            <a:spLocks noGrp="1"/>
          </p:cNvSpPr>
          <p:nvPr>
            <p:ph type="body" idx="1"/>
          </p:nvPr>
        </p:nvSpPr>
        <p:spPr>
          <a:xfrm>
            <a:off x="139875" y="572700"/>
            <a:ext cx="8692500" cy="44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t>Avant de passer au thème des jointures, il conviendrait de connaître la syntaxe des alias de colonne et de table :</a:t>
            </a:r>
            <a:endParaRPr sz="1600"/>
          </a:p>
          <a:p>
            <a:pPr marL="0" lvl="0" indent="0" algn="l" rtl="0">
              <a:spcBef>
                <a:spcPts val="1600"/>
              </a:spcBef>
              <a:spcAft>
                <a:spcPts val="0"/>
              </a:spcAft>
              <a:buNone/>
            </a:pPr>
            <a:r>
              <a:rPr lang="fr" sz="1600" b="1"/>
              <a:t>Alias sur une table</a:t>
            </a:r>
            <a:br>
              <a:rPr lang="fr" sz="1600" b="1"/>
            </a:br>
            <a:r>
              <a:rPr lang="fr" sz="1600"/>
              <a:t>La syntaxe pour renommer une table dans une requête est la suivante:</a:t>
            </a:r>
            <a:endParaRPr sz="1600"/>
          </a:p>
          <a:p>
            <a:pPr marL="0" lvl="0" indent="0" algn="l" rtl="0">
              <a:spcBef>
                <a:spcPts val="1600"/>
              </a:spcBef>
              <a:spcAft>
                <a:spcPts val="0"/>
              </a:spcAft>
              <a:buNone/>
            </a:pPr>
            <a:r>
              <a:rPr lang="fr" sz="1600" b="1"/>
              <a:t>SELECT *</a:t>
            </a:r>
            <a:br>
              <a:rPr lang="fr" sz="1600" b="1"/>
            </a:br>
            <a:r>
              <a:rPr lang="fr" sz="1600" b="1"/>
              <a:t>FROM `nom_table` AS table1</a:t>
            </a:r>
            <a:br>
              <a:rPr lang="fr" sz="1600" b="1"/>
            </a:br>
            <a:endParaRPr sz="1600" b="1"/>
          </a:p>
          <a:p>
            <a:pPr marL="0" lvl="0" indent="0" algn="l" rtl="0">
              <a:spcBef>
                <a:spcPts val="1600"/>
              </a:spcBef>
              <a:spcAft>
                <a:spcPts val="1600"/>
              </a:spcAft>
              <a:buNone/>
            </a:pPr>
            <a:r>
              <a:rPr lang="fr" sz="1600"/>
              <a:t>Cette requête peut également s’écrire de la façon suivante:</a:t>
            </a:r>
            <a:br>
              <a:rPr lang="fr" sz="1600"/>
            </a:br>
            <a:r>
              <a:rPr lang="fr" sz="1600"/>
              <a:t/>
            </a:r>
            <a:br>
              <a:rPr lang="fr" sz="1600"/>
            </a:br>
            <a:r>
              <a:rPr lang="fr" sz="1600" b="1"/>
              <a:t>SELECT *</a:t>
            </a:r>
            <a:br>
              <a:rPr lang="fr" sz="1600" b="1"/>
            </a:br>
            <a:r>
              <a:rPr lang="fr" sz="1600" b="1"/>
              <a:t>FROM `table` table1</a:t>
            </a:r>
            <a:endParaRPr sz="16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a:t>Installation de MySQL</a:t>
            </a:r>
            <a:endParaRPr/>
          </a:p>
        </p:txBody>
      </p:sp>
      <p:sp>
        <p:nvSpPr>
          <p:cNvPr id="95" name="Google Shape;95;p19"/>
          <p:cNvSpPr txBox="1">
            <a:spLocks noGrp="1"/>
          </p:cNvSpPr>
          <p:nvPr>
            <p:ph type="body" idx="1"/>
          </p:nvPr>
        </p:nvSpPr>
        <p:spPr>
          <a:xfrm>
            <a:off x="311700" y="620000"/>
            <a:ext cx="8520600" cy="394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a:t>Pour installer MySQL, nous allons utiliser directement un des quators : EasyPHP, </a:t>
            </a:r>
            <a:r>
              <a:rPr lang="fr" b="1"/>
              <a:t>Wamp</a:t>
            </a:r>
            <a:r>
              <a:rPr lang="fr"/>
              <a:t>, Lamp, Mamp.</a:t>
            </a:r>
            <a:endParaRPr/>
          </a:p>
          <a:p>
            <a:pPr marL="0" marR="0" lvl="0" indent="0" algn="l" rtl="0">
              <a:lnSpc>
                <a:spcPct val="115000"/>
              </a:lnSpc>
              <a:spcBef>
                <a:spcPts val="0"/>
              </a:spcBef>
              <a:spcAft>
                <a:spcPts val="0"/>
              </a:spcAft>
              <a:buClr>
                <a:schemeClr val="dk2"/>
              </a:buClr>
              <a:buFont typeface="Proxima Nova"/>
              <a:buNone/>
            </a:pPr>
            <a:endParaRPr/>
          </a:p>
        </p:txBody>
      </p:sp>
      <p:pic>
        <p:nvPicPr>
          <p:cNvPr id="96" name="Google Shape;96;p19"/>
          <p:cNvPicPr preferRelativeResize="0"/>
          <p:nvPr/>
        </p:nvPicPr>
        <p:blipFill>
          <a:blip r:embed="rId3">
            <a:alphaModFix/>
          </a:blip>
          <a:stretch>
            <a:fillRect/>
          </a:stretch>
        </p:blipFill>
        <p:spPr>
          <a:xfrm>
            <a:off x="797388" y="1430663"/>
            <a:ext cx="2143125" cy="2143125"/>
          </a:xfrm>
          <a:prstGeom prst="rect">
            <a:avLst/>
          </a:prstGeom>
          <a:noFill/>
          <a:ln>
            <a:noFill/>
          </a:ln>
        </p:spPr>
      </p:pic>
      <p:pic>
        <p:nvPicPr>
          <p:cNvPr id="97" name="Google Shape;97;p19"/>
          <p:cNvPicPr preferRelativeResize="0"/>
          <p:nvPr/>
        </p:nvPicPr>
        <p:blipFill>
          <a:blip r:embed="rId4">
            <a:alphaModFix/>
          </a:blip>
          <a:stretch>
            <a:fillRect/>
          </a:stretch>
        </p:blipFill>
        <p:spPr>
          <a:xfrm>
            <a:off x="4786700" y="1782713"/>
            <a:ext cx="2095500" cy="1238250"/>
          </a:xfrm>
          <a:prstGeom prst="rect">
            <a:avLst/>
          </a:prstGeom>
          <a:noFill/>
          <a:ln>
            <a:noFill/>
          </a:ln>
        </p:spPr>
      </p:pic>
      <p:sp>
        <p:nvSpPr>
          <p:cNvPr id="98" name="Google Shape;98;p19"/>
          <p:cNvSpPr/>
          <p:nvPr/>
        </p:nvSpPr>
        <p:spPr>
          <a:xfrm>
            <a:off x="3483050" y="2077475"/>
            <a:ext cx="973200" cy="857400"/>
          </a:xfrm>
          <a:prstGeom prst="mathPlus">
            <a:avLst>
              <a:gd name="adj1" fmla="val 2352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txBox="1"/>
          <p:nvPr/>
        </p:nvSpPr>
        <p:spPr>
          <a:xfrm>
            <a:off x="113150" y="4081875"/>
            <a:ext cx="88881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t>N’oubliez pas d’ajouter mysql dans les variables d'environnement : </a:t>
            </a:r>
            <a:r>
              <a:rPr lang="fr" b="1"/>
              <a:t>C:\wamp64\bin\mysql\mysql5.7.19\bin</a:t>
            </a:r>
            <a:endParaRPr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2"/>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AS (alias)</a:t>
            </a:r>
            <a:endParaRPr/>
          </a:p>
        </p:txBody>
      </p:sp>
      <p:sp>
        <p:nvSpPr>
          <p:cNvPr id="513" name="Google Shape;513;p82"/>
          <p:cNvSpPr txBox="1">
            <a:spLocks noGrp="1"/>
          </p:cNvSpPr>
          <p:nvPr>
            <p:ph type="body" idx="1"/>
          </p:nvPr>
        </p:nvSpPr>
        <p:spPr>
          <a:xfrm>
            <a:off x="139875" y="572700"/>
            <a:ext cx="8692500" cy="44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t>Avant de passer au thème des jointures, il conviendrait de connaître la syntaxe des alias de colonne et de table :</a:t>
            </a:r>
            <a:endParaRPr sz="1600"/>
          </a:p>
          <a:p>
            <a:pPr marL="0" lvl="0" indent="0" algn="l" rtl="0">
              <a:spcBef>
                <a:spcPts val="1600"/>
              </a:spcBef>
              <a:spcAft>
                <a:spcPts val="0"/>
              </a:spcAft>
              <a:buNone/>
            </a:pPr>
            <a:r>
              <a:rPr lang="fr" sz="1600" b="1"/>
              <a:t>Renommer une colonne</a:t>
            </a:r>
            <a:br>
              <a:rPr lang="fr" sz="1600" b="1"/>
            </a:br>
            <a:r>
              <a:rPr lang="fr" sz="1600"/>
              <a:t>Imaginons une site d’e-commerce qui possède une table de produits. Ces produits sont disponibles dans une même table dans plusieurs langues , dont le français. Le nom du produit peut ainsi être disponible dans la colonne « nom_fr_fr », « nom_en_gb » ou « nom_en_us ». Pour utiliser l’un ou l’autre des titres dans le reste de l’application sans avoir à se soucier du nom de la colonne, il est possible de renommer la colonne de son choix avec un nom générique. Dans notre cas, la requête pourra ressemble à ceci:</a:t>
            </a:r>
            <a:br>
              <a:rPr lang="fr" sz="1600"/>
            </a:br>
            <a:r>
              <a:rPr lang="fr" sz="1600"/>
              <a:t/>
            </a:r>
            <a:br>
              <a:rPr lang="fr" sz="1600"/>
            </a:br>
            <a:r>
              <a:rPr lang="fr" sz="1600" b="1"/>
              <a:t>SELECT p_id AS Identifiant, p_nom_fr_fr AS Nom, p_description_fr_fr AS Description, p_prix_euro AS Prix</a:t>
            </a:r>
            <a:br>
              <a:rPr lang="fr" sz="1600" b="1"/>
            </a:br>
            <a:r>
              <a:rPr lang="fr" sz="1600" b="1"/>
              <a:t>FROM `produit`</a:t>
            </a:r>
            <a:endParaRPr sz="1600" b="1"/>
          </a:p>
          <a:p>
            <a:pPr marL="0" lvl="0" indent="0" algn="l" rtl="0">
              <a:spcBef>
                <a:spcPts val="1600"/>
              </a:spcBef>
              <a:spcAft>
                <a:spcPts val="1600"/>
              </a:spcAft>
              <a:buNone/>
            </a:pPr>
            <a:r>
              <a:rPr lang="fr" sz="1600"/>
              <a:t>Une telle requête va retourner par exemple les résultats suivants:</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83"/>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AS (alias)</a:t>
            </a:r>
            <a:endParaRPr/>
          </a:p>
        </p:txBody>
      </p:sp>
      <p:graphicFrame>
        <p:nvGraphicFramePr>
          <p:cNvPr id="519" name="Google Shape;519;p83"/>
          <p:cNvGraphicFramePr/>
          <p:nvPr/>
        </p:nvGraphicFramePr>
        <p:xfrm>
          <a:off x="502900" y="941375"/>
          <a:ext cx="3000000" cy="3000000"/>
        </p:xfrm>
        <a:graphic>
          <a:graphicData uri="http://schemas.openxmlformats.org/drawingml/2006/table">
            <a:tbl>
              <a:tblPr>
                <a:noFill/>
                <a:tableStyleId>{042FDFE5-54F3-46D4-8120-39CBE93FA19F}</a:tableStyleId>
              </a:tblPr>
              <a:tblGrid>
                <a:gridCol w="1809750"/>
                <a:gridCol w="1809750"/>
                <a:gridCol w="1809750"/>
                <a:gridCol w="1809750"/>
              </a:tblGrid>
              <a:tr h="381000">
                <a:tc>
                  <a:txBody>
                    <a:bodyPr/>
                    <a:lstStyle/>
                    <a:p>
                      <a:pPr marL="0" lvl="0" indent="0" algn="l" rtl="0">
                        <a:spcBef>
                          <a:spcPts val="0"/>
                        </a:spcBef>
                        <a:spcAft>
                          <a:spcPts val="0"/>
                        </a:spcAft>
                        <a:buNone/>
                      </a:pPr>
                      <a:r>
                        <a:rPr lang="fr"/>
                        <a:t>Identifiant</a:t>
                      </a:r>
                      <a:endParaRPr/>
                    </a:p>
                  </a:txBody>
                  <a:tcPr marL="91425" marR="91425" marT="91425" marB="91425"/>
                </a:tc>
                <a:tc>
                  <a:txBody>
                    <a:bodyPr/>
                    <a:lstStyle/>
                    <a:p>
                      <a:pPr marL="0" lvl="0" indent="0" algn="l" rtl="0">
                        <a:spcBef>
                          <a:spcPts val="0"/>
                        </a:spcBef>
                        <a:spcAft>
                          <a:spcPts val="0"/>
                        </a:spcAft>
                        <a:buNone/>
                      </a:pPr>
                      <a:r>
                        <a:rPr lang="fr"/>
                        <a:t>Nom</a:t>
                      </a:r>
                      <a:endParaRPr/>
                    </a:p>
                  </a:txBody>
                  <a:tcPr marL="91425" marR="91425" marT="91425" marB="91425"/>
                </a:tc>
                <a:tc>
                  <a:txBody>
                    <a:bodyPr/>
                    <a:lstStyle/>
                    <a:p>
                      <a:pPr marL="0" lvl="0" indent="0" algn="l" rtl="0">
                        <a:spcBef>
                          <a:spcPts val="0"/>
                        </a:spcBef>
                        <a:spcAft>
                          <a:spcPts val="0"/>
                        </a:spcAft>
                        <a:buNone/>
                      </a:pPr>
                      <a:r>
                        <a:rPr lang="fr"/>
                        <a:t>Description</a:t>
                      </a:r>
                      <a:endParaRPr/>
                    </a:p>
                  </a:txBody>
                  <a:tcPr marL="91425" marR="91425" marT="91425" marB="91425"/>
                </a:tc>
                <a:tc>
                  <a:txBody>
                    <a:bodyPr/>
                    <a:lstStyle/>
                    <a:p>
                      <a:pPr marL="0" lvl="0" indent="0" algn="l" rtl="0">
                        <a:spcBef>
                          <a:spcPts val="0"/>
                        </a:spcBef>
                        <a:spcAft>
                          <a:spcPts val="0"/>
                        </a:spcAft>
                        <a:buNone/>
                      </a:pPr>
                      <a:r>
                        <a:rPr lang="fr"/>
                        <a:t>Prix</a:t>
                      </a:r>
                      <a:endParaRPr/>
                    </a:p>
                  </a:txBody>
                  <a:tcPr marL="91425" marR="91425" marT="91425" marB="91425"/>
                </a:tc>
              </a:tr>
              <a:tr h="381000">
                <a:tc>
                  <a:txBody>
                    <a:bodyPr/>
                    <a:lstStyle/>
                    <a:p>
                      <a:pPr marL="0" lvl="0" indent="0" algn="l" rtl="0">
                        <a:spcBef>
                          <a:spcPts val="0"/>
                        </a:spcBef>
                        <a:spcAft>
                          <a:spcPts val="0"/>
                        </a:spcAft>
                        <a:buNone/>
                      </a:pPr>
                      <a:r>
                        <a:rPr lang="fr"/>
                        <a:t>1</a:t>
                      </a:r>
                      <a:endParaRPr/>
                    </a:p>
                  </a:txBody>
                  <a:tcPr marL="91425" marR="91425" marT="91425" marB="91425"/>
                </a:tc>
                <a:tc>
                  <a:txBody>
                    <a:bodyPr/>
                    <a:lstStyle/>
                    <a:p>
                      <a:pPr marL="0" lvl="0" indent="0" algn="l" rtl="0">
                        <a:spcBef>
                          <a:spcPts val="0"/>
                        </a:spcBef>
                        <a:spcAft>
                          <a:spcPts val="0"/>
                        </a:spcAft>
                        <a:buNone/>
                      </a:pPr>
                      <a:r>
                        <a:rPr lang="fr"/>
                        <a:t>Ecran</a:t>
                      </a:r>
                      <a:endParaRPr/>
                    </a:p>
                  </a:txBody>
                  <a:tcPr marL="91425" marR="91425" marT="91425" marB="91425"/>
                </a:tc>
                <a:tc>
                  <a:txBody>
                    <a:bodyPr/>
                    <a:lstStyle/>
                    <a:p>
                      <a:pPr marL="0" lvl="0" indent="0" algn="l" rtl="0">
                        <a:spcBef>
                          <a:spcPts val="0"/>
                        </a:spcBef>
                        <a:spcAft>
                          <a:spcPts val="0"/>
                        </a:spcAft>
                        <a:buNone/>
                      </a:pPr>
                      <a:r>
                        <a:rPr lang="fr"/>
                        <a:t>Ecran de grandes tailles.</a:t>
                      </a:r>
                      <a:endParaRPr/>
                    </a:p>
                  </a:txBody>
                  <a:tcPr marL="91425" marR="91425" marT="91425" marB="91425"/>
                </a:tc>
                <a:tc>
                  <a:txBody>
                    <a:bodyPr/>
                    <a:lstStyle/>
                    <a:p>
                      <a:pPr marL="0" lvl="0" indent="0" algn="l" rtl="0">
                        <a:spcBef>
                          <a:spcPts val="0"/>
                        </a:spcBef>
                        <a:spcAft>
                          <a:spcPts val="0"/>
                        </a:spcAft>
                        <a:buNone/>
                      </a:pPr>
                      <a:r>
                        <a:rPr lang="fr"/>
                        <a:t>399.99</a:t>
                      </a:r>
                      <a:endParaRPr/>
                    </a:p>
                  </a:txBody>
                  <a:tcPr marL="91425" marR="91425" marT="91425" marB="91425"/>
                </a:tc>
              </a:tr>
              <a:tr h="381000">
                <a:tc>
                  <a:txBody>
                    <a:bodyPr/>
                    <a:lstStyle/>
                    <a:p>
                      <a:pPr marL="0" lvl="0" indent="0" algn="l" rtl="0">
                        <a:spcBef>
                          <a:spcPts val="0"/>
                        </a:spcBef>
                        <a:spcAft>
                          <a:spcPts val="0"/>
                        </a:spcAft>
                        <a:buNone/>
                      </a:pPr>
                      <a:r>
                        <a:rPr lang="fr"/>
                        <a:t>2</a:t>
                      </a:r>
                      <a:endParaRPr/>
                    </a:p>
                  </a:txBody>
                  <a:tcPr marL="91425" marR="91425" marT="91425" marB="91425"/>
                </a:tc>
                <a:tc>
                  <a:txBody>
                    <a:bodyPr/>
                    <a:lstStyle/>
                    <a:p>
                      <a:pPr marL="0" lvl="0" indent="0" algn="l" rtl="0">
                        <a:spcBef>
                          <a:spcPts val="0"/>
                        </a:spcBef>
                        <a:spcAft>
                          <a:spcPts val="0"/>
                        </a:spcAft>
                        <a:buNone/>
                      </a:pPr>
                      <a:r>
                        <a:rPr lang="fr"/>
                        <a:t>Clavier</a:t>
                      </a:r>
                      <a:endParaRPr/>
                    </a:p>
                  </a:txBody>
                  <a:tcPr marL="91425" marR="91425" marT="91425" marB="91425"/>
                </a:tc>
                <a:tc>
                  <a:txBody>
                    <a:bodyPr/>
                    <a:lstStyle/>
                    <a:p>
                      <a:pPr marL="0" lvl="0" indent="0" algn="l" rtl="0">
                        <a:spcBef>
                          <a:spcPts val="0"/>
                        </a:spcBef>
                        <a:spcAft>
                          <a:spcPts val="0"/>
                        </a:spcAft>
                        <a:buNone/>
                      </a:pPr>
                      <a:r>
                        <a:rPr lang="fr"/>
                        <a:t>Clavier sans fil.</a:t>
                      </a:r>
                      <a:endParaRPr/>
                    </a:p>
                  </a:txBody>
                  <a:tcPr marL="91425" marR="91425" marT="91425" marB="91425"/>
                </a:tc>
                <a:tc>
                  <a:txBody>
                    <a:bodyPr/>
                    <a:lstStyle/>
                    <a:p>
                      <a:pPr marL="0" lvl="0" indent="0" algn="l" rtl="0">
                        <a:spcBef>
                          <a:spcPts val="0"/>
                        </a:spcBef>
                        <a:spcAft>
                          <a:spcPts val="0"/>
                        </a:spcAft>
                        <a:buNone/>
                      </a:pPr>
                      <a:r>
                        <a:rPr lang="fr"/>
                        <a:t>19.50</a:t>
                      </a:r>
                      <a:endParaRPr/>
                    </a:p>
                  </a:txBody>
                  <a:tcPr marL="91425" marR="91425" marT="91425" marB="91425"/>
                </a:tc>
              </a:tr>
              <a:tr h="381000">
                <a:tc>
                  <a:txBody>
                    <a:bodyPr/>
                    <a:lstStyle/>
                    <a:p>
                      <a:pPr marL="0" lvl="0" indent="0" algn="l" rtl="0">
                        <a:spcBef>
                          <a:spcPts val="0"/>
                        </a:spcBef>
                        <a:spcAft>
                          <a:spcPts val="0"/>
                        </a:spcAft>
                        <a:buNone/>
                      </a:pPr>
                      <a:r>
                        <a:rPr lang="fr"/>
                        <a:t>3</a:t>
                      </a:r>
                      <a:endParaRPr/>
                    </a:p>
                  </a:txBody>
                  <a:tcPr marL="91425" marR="91425" marT="91425" marB="91425"/>
                </a:tc>
                <a:tc>
                  <a:txBody>
                    <a:bodyPr/>
                    <a:lstStyle/>
                    <a:p>
                      <a:pPr marL="0" lvl="0" indent="0" algn="l" rtl="0">
                        <a:spcBef>
                          <a:spcPts val="0"/>
                        </a:spcBef>
                        <a:spcAft>
                          <a:spcPts val="0"/>
                        </a:spcAft>
                        <a:buNone/>
                      </a:pPr>
                      <a:r>
                        <a:rPr lang="fr"/>
                        <a:t>Souris</a:t>
                      </a:r>
                      <a:endParaRPr/>
                    </a:p>
                  </a:txBody>
                  <a:tcPr marL="91425" marR="91425" marT="91425" marB="91425"/>
                </a:tc>
                <a:tc>
                  <a:txBody>
                    <a:bodyPr/>
                    <a:lstStyle/>
                    <a:p>
                      <a:pPr marL="0" lvl="0" indent="0" algn="l" rtl="0">
                        <a:spcBef>
                          <a:spcPts val="0"/>
                        </a:spcBef>
                        <a:spcAft>
                          <a:spcPts val="0"/>
                        </a:spcAft>
                        <a:buNone/>
                      </a:pPr>
                      <a:r>
                        <a:rPr lang="fr"/>
                        <a:t>Souris sans fil.</a:t>
                      </a:r>
                      <a:endParaRPr/>
                    </a:p>
                  </a:txBody>
                  <a:tcPr marL="91425" marR="91425" marT="91425" marB="91425"/>
                </a:tc>
                <a:tc>
                  <a:txBody>
                    <a:bodyPr/>
                    <a:lstStyle/>
                    <a:p>
                      <a:pPr marL="0" lvl="0" indent="0" algn="l" rtl="0">
                        <a:spcBef>
                          <a:spcPts val="0"/>
                        </a:spcBef>
                        <a:spcAft>
                          <a:spcPts val="0"/>
                        </a:spcAft>
                        <a:buNone/>
                      </a:pPr>
                      <a:r>
                        <a:rPr lang="fr"/>
                        <a:t>15</a:t>
                      </a:r>
                      <a:endParaRPr/>
                    </a:p>
                  </a:txBody>
                  <a:tcPr marL="91425" marR="91425" marT="91425" marB="91425"/>
                </a:tc>
              </a:tr>
              <a:tr h="381000">
                <a:tc>
                  <a:txBody>
                    <a:bodyPr/>
                    <a:lstStyle/>
                    <a:p>
                      <a:pPr marL="0" lvl="0" indent="0" algn="l" rtl="0">
                        <a:spcBef>
                          <a:spcPts val="0"/>
                        </a:spcBef>
                        <a:spcAft>
                          <a:spcPts val="0"/>
                        </a:spcAft>
                        <a:buNone/>
                      </a:pPr>
                      <a:r>
                        <a:rPr lang="fr"/>
                        <a:t>4</a:t>
                      </a:r>
                      <a:endParaRPr/>
                    </a:p>
                  </a:txBody>
                  <a:tcPr marL="91425" marR="91425" marT="91425" marB="91425"/>
                </a:tc>
                <a:tc>
                  <a:txBody>
                    <a:bodyPr/>
                    <a:lstStyle/>
                    <a:p>
                      <a:pPr marL="0" lvl="0" indent="0" algn="l" rtl="0">
                        <a:spcBef>
                          <a:spcPts val="0"/>
                        </a:spcBef>
                        <a:spcAft>
                          <a:spcPts val="0"/>
                        </a:spcAft>
                        <a:buNone/>
                      </a:pPr>
                      <a:r>
                        <a:rPr lang="fr"/>
                        <a:t>Ordinateur portable</a:t>
                      </a:r>
                      <a:endParaRPr/>
                    </a:p>
                  </a:txBody>
                  <a:tcPr marL="91425" marR="91425" marT="91425" marB="91425"/>
                </a:tc>
                <a:tc>
                  <a:txBody>
                    <a:bodyPr/>
                    <a:lstStyle/>
                    <a:p>
                      <a:pPr marL="0" lvl="0" indent="0" algn="l" rtl="0">
                        <a:spcBef>
                          <a:spcPts val="0"/>
                        </a:spcBef>
                        <a:spcAft>
                          <a:spcPts val="0"/>
                        </a:spcAft>
                        <a:buNone/>
                      </a:pPr>
                      <a:r>
                        <a:rPr lang="fr"/>
                        <a:t>Grande autonomie et et sacoche offerte.</a:t>
                      </a:r>
                      <a:endParaRPr/>
                    </a:p>
                  </a:txBody>
                  <a:tcPr marL="91425" marR="91425" marT="91425" marB="91425"/>
                </a:tc>
                <a:tc>
                  <a:txBody>
                    <a:bodyPr/>
                    <a:lstStyle/>
                    <a:p>
                      <a:pPr marL="0" lvl="0" indent="0" algn="l" rtl="0">
                        <a:spcBef>
                          <a:spcPts val="0"/>
                        </a:spcBef>
                        <a:spcAft>
                          <a:spcPts val="0"/>
                        </a:spcAft>
                        <a:buNone/>
                      </a:pPr>
                      <a:r>
                        <a:rPr lang="fr"/>
                        <a:t>700</a:t>
                      </a:r>
                      <a:endParaRPr/>
                    </a:p>
                  </a:txBody>
                  <a:tcPr marL="91425" marR="91425" marT="91425" marB="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84"/>
          <p:cNvSpPr txBox="1">
            <a:spLocks noGrp="1"/>
          </p:cNvSpPr>
          <p:nvPr>
            <p:ph type="title"/>
          </p:nvPr>
        </p:nvSpPr>
        <p:spPr>
          <a:xfrm>
            <a:off x="311700" y="1086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DISTINCT</a:t>
            </a:r>
            <a:endParaRPr/>
          </a:p>
        </p:txBody>
      </p:sp>
      <p:sp>
        <p:nvSpPr>
          <p:cNvPr id="525" name="Google Shape;525;p84"/>
          <p:cNvSpPr txBox="1">
            <a:spLocks noGrp="1"/>
          </p:cNvSpPr>
          <p:nvPr>
            <p:ph type="body" idx="1"/>
          </p:nvPr>
        </p:nvSpPr>
        <p:spPr>
          <a:xfrm>
            <a:off x="311700" y="681375"/>
            <a:ext cx="8520600" cy="388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L’utilisation de la commande SELECT en SQL permet de lire toutes les données d’une ou plusieurs colonnes. Cette commande peut potentiellement afficher des lignes en doubles. Pour éviter des redondances dans les résultats il faut simplement ajouter DISTINCT après le mot SELECT.</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Commande basique</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L’utilisation basique de cette commande consiste alors à effectuer la requête suivante:</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DISTINCT ma_colonne</a:t>
            </a:r>
            <a:br>
              <a:rPr lang="fr" sz="1800" b="1"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FROM nom_du_tableau</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Cette requête sélectionne le champ « ma_colonne » de la table « nom_du_tableau » en évitant de retourner des doublons.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5"/>
          <p:cNvSpPr txBox="1">
            <a:spLocks noGrp="1"/>
          </p:cNvSpPr>
          <p:nvPr>
            <p:ph type="title"/>
          </p:nvPr>
        </p:nvSpPr>
        <p:spPr>
          <a:xfrm>
            <a:off x="311700" y="1086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DISTINCT</a:t>
            </a:r>
            <a:endParaRPr/>
          </a:p>
        </p:txBody>
      </p:sp>
      <p:sp>
        <p:nvSpPr>
          <p:cNvPr id="531" name="Google Shape;531;p85"/>
          <p:cNvSpPr txBox="1">
            <a:spLocks noGrp="1"/>
          </p:cNvSpPr>
          <p:nvPr>
            <p:ph type="body" idx="1"/>
          </p:nvPr>
        </p:nvSpPr>
        <p:spPr>
          <a:xfrm>
            <a:off x="311700" y="628050"/>
            <a:ext cx="8520600" cy="388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1" i="0" u="none" strike="noStrike" cap="none">
                <a:solidFill>
                  <a:schemeClr val="dk2"/>
                </a:solidFill>
                <a:latin typeface="Proxima Nova"/>
                <a:ea typeface="Proxima Nova"/>
                <a:cs typeface="Proxima Nova"/>
                <a:sym typeface="Proxima Nova"/>
              </a:rPr>
              <a:t>Exemple</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Prenons le cas concret d’une table « client » qui contient des noms et prénoms:</a:t>
            </a:r>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En utilisant seulement SELECT tous les noms sont retournés, or la table contient plusieurs fois le même prénom (cf. Pierre). Pour sélectionner uniquement les prénoms uniques il faut utiliser la requête suivante:</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SELECT DISTINCT prenom FROM client</a:t>
            </a:r>
            <a:endParaRPr/>
          </a:p>
        </p:txBody>
      </p:sp>
      <p:pic>
        <p:nvPicPr>
          <p:cNvPr id="532" name="Google Shape;532;p85"/>
          <p:cNvPicPr preferRelativeResize="0"/>
          <p:nvPr/>
        </p:nvPicPr>
        <p:blipFill rotWithShape="1">
          <a:blip r:embed="rId3">
            <a:alphaModFix/>
          </a:blip>
          <a:srcRect/>
          <a:stretch/>
        </p:blipFill>
        <p:spPr>
          <a:xfrm>
            <a:off x="1096412" y="1265487"/>
            <a:ext cx="6524625" cy="2333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6"/>
          <p:cNvSpPr txBox="1">
            <a:spLocks noGrp="1"/>
          </p:cNvSpPr>
          <p:nvPr>
            <p:ph type="title"/>
          </p:nvPr>
        </p:nvSpPr>
        <p:spPr>
          <a:xfrm>
            <a:off x="311700" y="10867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DISTINCT</a:t>
            </a:r>
            <a:endParaRPr/>
          </a:p>
        </p:txBody>
      </p:sp>
      <p:sp>
        <p:nvSpPr>
          <p:cNvPr id="538" name="Google Shape;538;p86"/>
          <p:cNvSpPr txBox="1">
            <a:spLocks noGrp="1"/>
          </p:cNvSpPr>
          <p:nvPr>
            <p:ph type="body" idx="1"/>
          </p:nvPr>
        </p:nvSpPr>
        <p:spPr>
          <a:xfrm>
            <a:off x="311700" y="628050"/>
            <a:ext cx="8520600" cy="388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Cette requête va retourner les champs suivants:</a:t>
            </a:r>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Ce résultat affiche volontairement qu’une seule fois le prénom « Pierre » grâce à l’utilisation de la commande DISTINCT qui n’affiche que les résultats distincts.</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Intérêt</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L’utilisation de la commande DISTINCT est très pratique pour éviter les résultats en doubles. Cependant, pour optimiser les performances il est préférable d’utiliser la commande SQL GROUP BY lorsque c’est possible.</a:t>
            </a:r>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dk2"/>
              </a:buClr>
              <a:buFont typeface="Proxima Nova"/>
              <a:buNone/>
            </a:pPr>
            <a:endParaRPr sz="1800" b="0" i="0" u="none" strike="noStrike" cap="none">
              <a:solidFill>
                <a:schemeClr val="dk2"/>
              </a:solidFill>
              <a:latin typeface="Proxima Nova"/>
              <a:ea typeface="Proxima Nova"/>
              <a:cs typeface="Proxima Nova"/>
              <a:sym typeface="Proxima Nova"/>
            </a:endParaRPr>
          </a:p>
        </p:txBody>
      </p:sp>
      <p:pic>
        <p:nvPicPr>
          <p:cNvPr id="539" name="Google Shape;539;p86"/>
          <p:cNvPicPr preferRelativeResize="0"/>
          <p:nvPr/>
        </p:nvPicPr>
        <p:blipFill rotWithShape="1">
          <a:blip r:embed="rId3">
            <a:alphaModFix/>
          </a:blip>
          <a:srcRect/>
          <a:stretch/>
        </p:blipFill>
        <p:spPr>
          <a:xfrm>
            <a:off x="571400" y="1002675"/>
            <a:ext cx="6524625" cy="21464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WHERE</a:t>
            </a:r>
            <a:endParaRPr/>
          </a:p>
        </p:txBody>
      </p:sp>
      <p:sp>
        <p:nvSpPr>
          <p:cNvPr id="545" name="Google Shape;545;p87"/>
          <p:cNvSpPr txBox="1">
            <a:spLocks noGrp="1"/>
          </p:cNvSpPr>
          <p:nvPr>
            <p:ph type="body" idx="1"/>
          </p:nvPr>
        </p:nvSpPr>
        <p:spPr>
          <a:xfrm>
            <a:off x="311700" y="572700"/>
            <a:ext cx="8520600" cy="441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La commande WHERE dans une requête SQL permet d’extraire les lignes d’une base de données qui respectent une condition. Cela permet d’obtenir uniquement les informations désirées.</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Syntaxe</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La commande WHERE s’utilise en complément à une requête utilisant SELECT. La façon la plus simple de l’utiliser est la suivante:</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nom_colonnes FROM nom_table WHERE condition</a:t>
            </a:r>
            <a:endParaRPr/>
          </a:p>
          <a:p>
            <a:pPr marL="0" marR="0" lvl="0" indent="0" algn="l" rtl="0">
              <a:lnSpc>
                <a:spcPct val="115000"/>
              </a:lnSpc>
              <a:spcBef>
                <a:spcPts val="1600"/>
              </a:spcBef>
              <a:spcAft>
                <a:spcPts val="0"/>
              </a:spcAft>
              <a:buClr>
                <a:schemeClr val="dk2"/>
              </a:buClr>
              <a:buFont typeface="Proxima Nova"/>
              <a:buNone/>
            </a:pPr>
            <a:r>
              <a:rPr lang="fr" sz="1800" b="1" i="0" u="none" strike="noStrike" cap="none">
                <a:solidFill>
                  <a:schemeClr val="dk2"/>
                </a:solidFill>
                <a:latin typeface="Proxima Nova"/>
                <a:ea typeface="Proxima Nova"/>
                <a:cs typeface="Proxima Nova"/>
                <a:sym typeface="Proxima Nova"/>
              </a:rPr>
              <a:t>Exemple: SELECT * FROM client WHERE ville = 'paris'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8"/>
          <p:cNvSpPr txBox="1">
            <a:spLocks noGrp="1"/>
          </p:cNvSpPr>
          <p:nvPr>
            <p:ph type="title"/>
          </p:nvPr>
        </p:nvSpPr>
        <p:spPr>
          <a:xfrm>
            <a:off x="311700" y="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WHERE</a:t>
            </a:r>
            <a:endParaRPr/>
          </a:p>
        </p:txBody>
      </p:sp>
      <p:sp>
        <p:nvSpPr>
          <p:cNvPr id="551" name="Google Shape;551;p88"/>
          <p:cNvSpPr txBox="1">
            <a:spLocks noGrp="1"/>
          </p:cNvSpPr>
          <p:nvPr>
            <p:ph type="body" idx="1"/>
          </p:nvPr>
        </p:nvSpPr>
        <p:spPr>
          <a:xfrm>
            <a:off x="352700" y="416825"/>
            <a:ext cx="8520600" cy="4413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1" i="0" u="none" strike="noStrike" cap="none">
                <a:solidFill>
                  <a:schemeClr val="dk2"/>
                </a:solidFill>
                <a:latin typeface="Proxima Nova"/>
                <a:ea typeface="Proxima Nova"/>
                <a:cs typeface="Proxima Nova"/>
                <a:sym typeface="Proxima Nova"/>
              </a:rPr>
              <a:t>Opérateurs de comparaisons</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Il existe plusieurs opérateurs de comparaisons. La liste ci-jointe présente quelques uns des opérateurs les plus couramment utilisés.</a:t>
            </a:r>
            <a:endParaRPr/>
          </a:p>
        </p:txBody>
      </p:sp>
      <p:pic>
        <p:nvPicPr>
          <p:cNvPr id="552" name="Google Shape;552;p88"/>
          <p:cNvPicPr preferRelativeResize="0"/>
          <p:nvPr/>
        </p:nvPicPr>
        <p:blipFill rotWithShape="1">
          <a:blip r:embed="rId3">
            <a:alphaModFix/>
          </a:blip>
          <a:srcRect/>
          <a:stretch/>
        </p:blipFill>
        <p:spPr>
          <a:xfrm>
            <a:off x="1345925" y="1492100"/>
            <a:ext cx="6534150" cy="3568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89"/>
          <p:cNvSpPr txBox="1">
            <a:spLocks noGrp="1"/>
          </p:cNvSpPr>
          <p:nvPr>
            <p:ph type="title"/>
          </p:nvPr>
        </p:nvSpPr>
        <p:spPr>
          <a:xfrm>
            <a:off x="311700" y="59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AND &amp; OR</a:t>
            </a:r>
            <a:endParaRPr/>
          </a:p>
        </p:txBody>
      </p:sp>
      <p:sp>
        <p:nvSpPr>
          <p:cNvPr id="558" name="Google Shape;558;p89"/>
          <p:cNvSpPr txBox="1">
            <a:spLocks noGrp="1"/>
          </p:cNvSpPr>
          <p:nvPr>
            <p:ph type="body" idx="1"/>
          </p:nvPr>
        </p:nvSpPr>
        <p:spPr>
          <a:xfrm>
            <a:off x="311700" y="632150"/>
            <a:ext cx="8520600" cy="3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Une requête SQL peut être restreinte à l’aide de la condition WHERE. Les opérateurs logiques AND et OR peuvent être utilisées au sein de la commande WHERE pour combiner des conditions.</a:t>
            </a:r>
            <a:endParaRPr/>
          </a:p>
          <a:p>
            <a:pPr marL="0" marR="0" lvl="0" indent="0" algn="l" rtl="0">
              <a:lnSpc>
                <a:spcPct val="115000"/>
              </a:lnSpc>
              <a:spcBef>
                <a:spcPts val="1600"/>
              </a:spcBef>
              <a:spcAft>
                <a:spcPts val="0"/>
              </a:spcAft>
              <a:buClr>
                <a:schemeClr val="dk2"/>
              </a:buClr>
              <a:buFont typeface="Proxima Nova"/>
              <a:buNone/>
            </a:pPr>
            <a:r>
              <a:rPr lang="fr" sz="1800" b="1" i="0" u="none" strike="noStrike" cap="none">
                <a:solidFill>
                  <a:schemeClr val="dk2"/>
                </a:solidFill>
                <a:latin typeface="Proxima Nova"/>
                <a:ea typeface="Proxima Nova"/>
                <a:cs typeface="Proxima Nova"/>
                <a:sym typeface="Proxima Nova"/>
              </a:rPr>
              <a:t>Syntaxe d’utilisation des opérateurs AND et OR</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Les opérateurs sont à ajoutés dans la condition WHERE. Ils peuvent être combinés à l’infini pour filtrer les données comme souhaités.</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L’opérateur AND permet de s’assurer que la condition1 ET la condition2 sont vrai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nom_colonnes</a:t>
            </a:r>
            <a:br>
              <a:rPr lang="fr" sz="1800" b="1"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FROM nom_table</a:t>
            </a:r>
            <a:br>
              <a:rPr lang="fr" sz="1800" b="1"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WHERE condition1 AND condition2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0"/>
          <p:cNvSpPr txBox="1">
            <a:spLocks noGrp="1"/>
          </p:cNvSpPr>
          <p:nvPr>
            <p:ph type="title"/>
          </p:nvPr>
        </p:nvSpPr>
        <p:spPr>
          <a:xfrm>
            <a:off x="311700" y="59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AND &amp; OR</a:t>
            </a:r>
            <a:endParaRPr/>
          </a:p>
        </p:txBody>
      </p:sp>
      <p:sp>
        <p:nvSpPr>
          <p:cNvPr id="564" name="Google Shape;564;p90"/>
          <p:cNvSpPr txBox="1">
            <a:spLocks noGrp="1"/>
          </p:cNvSpPr>
          <p:nvPr>
            <p:ph type="body" idx="1"/>
          </p:nvPr>
        </p:nvSpPr>
        <p:spPr>
          <a:xfrm>
            <a:off x="311700" y="632150"/>
            <a:ext cx="8520600" cy="3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L’opérateur OR vérifie quant à lui que la condition1 OU la condition2 est vrai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nom_colonnes FROM nom_table</a:t>
            </a:r>
            <a:br>
              <a:rPr lang="fr" sz="1800" b="1"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 WHERE condition1 OR condition2</a:t>
            </a:r>
            <a:endParaRPr/>
          </a:p>
          <a:p>
            <a:pPr marL="0" marR="0" lvl="0" indent="0" algn="l" rtl="0">
              <a:lnSpc>
                <a:spcPct val="115000"/>
              </a:lnSpc>
              <a:spcBef>
                <a:spcPts val="1600"/>
              </a:spcBef>
              <a:spcAft>
                <a:spcPts val="0"/>
              </a:spcAft>
              <a:buClr>
                <a:schemeClr val="dk2"/>
              </a:buClr>
              <a:buFont typeface="Proxima Nova"/>
              <a:buNone/>
            </a:pPr>
            <a:r>
              <a:rPr lang="fr" sz="1800" b="0" i="0" u="none" strike="noStrike" cap="none">
                <a:solidFill>
                  <a:schemeClr val="dk2"/>
                </a:solidFill>
                <a:latin typeface="Proxima Nova"/>
                <a:ea typeface="Proxima Nova"/>
                <a:cs typeface="Proxima Nova"/>
                <a:sym typeface="Proxima Nova"/>
              </a:rPr>
              <a:t>Ces opérateurs peuvent être combinés à l’infini et mélangés. L’exemple ci-dessous filtre les résultats de la table « nom_table » si condition1 ET condition2 OU condition3 est vrai :</a:t>
            </a:r>
            <a:br>
              <a:rPr lang="fr" sz="1800" b="0" i="0" u="none" strike="noStrike" cap="none">
                <a:solidFill>
                  <a:schemeClr val="dk2"/>
                </a:solidFill>
                <a:latin typeface="Proxima Nova"/>
                <a:ea typeface="Proxima Nova"/>
                <a:cs typeface="Proxima Nova"/>
                <a:sym typeface="Proxima Nova"/>
              </a:rPr>
            </a:b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SELECT nom_colonnes FROM nom_table</a:t>
            </a:r>
            <a:br>
              <a:rPr lang="fr" sz="1800" b="1"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 WHERE condition1 AND (condition2 OR condition3)</a:t>
            </a:r>
            <a:r>
              <a:rPr lang="fr" sz="1800" b="0" i="0" u="none" strike="noStrike" cap="none">
                <a:solidFill>
                  <a:schemeClr val="dk2"/>
                </a:solidFill>
                <a:latin typeface="Proxima Nova"/>
                <a:ea typeface="Proxima Nova"/>
                <a:cs typeface="Proxima Nova"/>
                <a:sym typeface="Proxima Nova"/>
              </a:rPr>
              <a:t/>
            </a:r>
            <a:br>
              <a:rPr lang="fr" sz="1800" b="0" i="0" u="none" strike="noStrike" cap="none">
                <a:solidFill>
                  <a:schemeClr val="dk2"/>
                </a:solidFill>
                <a:latin typeface="Proxima Nova"/>
                <a:ea typeface="Proxima Nova"/>
                <a:cs typeface="Proxima Nova"/>
                <a:sym typeface="Proxima Nova"/>
              </a:rPr>
            </a:br>
            <a:r>
              <a:rPr lang="fr" sz="1800" b="1" i="0" u="none" strike="noStrike" cap="none">
                <a:solidFill>
                  <a:schemeClr val="dk2"/>
                </a:solidFill>
                <a:latin typeface="Proxima Nova"/>
                <a:ea typeface="Proxima Nova"/>
                <a:cs typeface="Proxima Nova"/>
                <a:sym typeface="Proxima Nova"/>
              </a:rPr>
              <a:t>Attention :</a:t>
            </a:r>
            <a:r>
              <a:rPr lang="fr" sz="1800" b="0" i="0" u="none" strike="noStrike" cap="none">
                <a:solidFill>
                  <a:schemeClr val="dk2"/>
                </a:solidFill>
                <a:latin typeface="Proxima Nova"/>
                <a:ea typeface="Proxima Nova"/>
                <a:cs typeface="Proxima Nova"/>
                <a:sym typeface="Proxima Nova"/>
              </a:rPr>
              <a:t> il faut penser à utiliser des parenthèses lorsque c’est nécessaire. Cela permet d’éviter les erreurs car et ça améliore la lecture d’une requête par un humain.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1"/>
          <p:cNvSpPr txBox="1">
            <a:spLocks noGrp="1"/>
          </p:cNvSpPr>
          <p:nvPr>
            <p:ph type="title"/>
          </p:nvPr>
        </p:nvSpPr>
        <p:spPr>
          <a:xfrm>
            <a:off x="311700" y="5945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3000" b="0" i="0" u="none" strike="noStrike" cap="none">
                <a:solidFill>
                  <a:schemeClr val="accent3"/>
                </a:solidFill>
                <a:latin typeface="Alfa Slab One"/>
                <a:ea typeface="Alfa Slab One"/>
                <a:cs typeface="Alfa Slab One"/>
                <a:sym typeface="Alfa Slab One"/>
              </a:rPr>
              <a:t>SQL AND &amp; OR</a:t>
            </a:r>
            <a:endParaRPr/>
          </a:p>
        </p:txBody>
      </p:sp>
      <p:sp>
        <p:nvSpPr>
          <p:cNvPr id="570" name="Google Shape;570;p91"/>
          <p:cNvSpPr txBox="1">
            <a:spLocks noGrp="1"/>
          </p:cNvSpPr>
          <p:nvPr>
            <p:ph type="body" idx="1"/>
          </p:nvPr>
        </p:nvSpPr>
        <p:spPr>
          <a:xfrm>
            <a:off x="311700" y="664975"/>
            <a:ext cx="8520600" cy="3936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dk2"/>
              </a:buClr>
              <a:buFont typeface="Proxima Nova"/>
              <a:buNone/>
            </a:pPr>
            <a:endParaRPr/>
          </a:p>
          <a:p>
            <a:pPr marL="0" marR="0" lvl="0" indent="0" algn="l" rtl="0">
              <a:lnSpc>
                <a:spcPct val="115000"/>
              </a:lnSpc>
              <a:spcBef>
                <a:spcPts val="1600"/>
              </a:spcBef>
              <a:spcAft>
                <a:spcPts val="0"/>
              </a:spcAft>
              <a:buClr>
                <a:schemeClr val="dk2"/>
              </a:buClr>
              <a:buFont typeface="Proxima Nova"/>
              <a:buNone/>
            </a:pPr>
            <a:endParaRPr/>
          </a:p>
          <a:p>
            <a:pPr marL="0" marR="0" lvl="0" indent="0" algn="l" rtl="0">
              <a:lnSpc>
                <a:spcPct val="115000"/>
              </a:lnSpc>
              <a:spcBef>
                <a:spcPts val="1600"/>
              </a:spcBef>
              <a:spcAft>
                <a:spcPts val="0"/>
              </a:spcAft>
              <a:buClr>
                <a:schemeClr val="dk2"/>
              </a:buClr>
              <a:buFont typeface="Proxima Nova"/>
              <a:buNone/>
            </a:pPr>
            <a:endParaRPr/>
          </a:p>
          <a:p>
            <a:pPr marL="0" marR="0" lvl="0" indent="0" algn="l" rtl="0">
              <a:lnSpc>
                <a:spcPct val="115000"/>
              </a:lnSpc>
              <a:spcBef>
                <a:spcPts val="1600"/>
              </a:spcBef>
              <a:spcAft>
                <a:spcPts val="0"/>
              </a:spcAft>
              <a:buClr>
                <a:schemeClr val="dk2"/>
              </a:buClr>
              <a:buFont typeface="Proxima Nova"/>
              <a:buNone/>
            </a:pPr>
            <a:endParaRPr/>
          </a:p>
          <a:p>
            <a:pPr marL="0" marR="0" lvl="0" indent="0" algn="l" rtl="0">
              <a:lnSpc>
                <a:spcPct val="115000"/>
              </a:lnSpc>
              <a:spcBef>
                <a:spcPts val="1600"/>
              </a:spcBef>
              <a:spcAft>
                <a:spcPts val="0"/>
              </a:spcAft>
              <a:buClr>
                <a:schemeClr val="dk2"/>
              </a:buClr>
              <a:buFont typeface="Proxima Nova"/>
              <a:buNone/>
            </a:pPr>
            <a:r>
              <a:rPr lang="fr"/>
              <a:t>Exercice</a:t>
            </a:r>
            <a:endParaRPr/>
          </a:p>
        </p:txBody>
      </p:sp>
      <p:pic>
        <p:nvPicPr>
          <p:cNvPr id="571" name="Google Shape;571;p91"/>
          <p:cNvPicPr preferRelativeResize="0"/>
          <p:nvPr/>
        </p:nvPicPr>
        <p:blipFill rotWithShape="1">
          <a:blip r:embed="rId3">
            <a:alphaModFix/>
          </a:blip>
          <a:srcRect l="61419" t="42463" r="3276" b="18200"/>
          <a:stretch/>
        </p:blipFill>
        <p:spPr>
          <a:xfrm>
            <a:off x="1753375" y="886450"/>
            <a:ext cx="3228202" cy="2023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05" name="Google Shape;105;p20"/>
          <p:cNvSpPr txBox="1">
            <a:spLocks noGrp="1"/>
          </p:cNvSpPr>
          <p:nvPr>
            <p:ph type="body" idx="1"/>
          </p:nvPr>
        </p:nvSpPr>
        <p:spPr>
          <a:xfrm>
            <a:off x="311700" y="620000"/>
            <a:ext cx="8520600" cy="39489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SzPts val="1400"/>
              <a:buChar char="●"/>
            </a:pPr>
            <a:r>
              <a:rPr lang="fr"/>
              <a:t>Démarrage du serveur MySQL</a:t>
            </a:r>
            <a:endParaRPr/>
          </a:p>
          <a:p>
            <a:pPr marL="457200" marR="0" lvl="0" indent="-317500" algn="l" rtl="0">
              <a:lnSpc>
                <a:spcPct val="115000"/>
              </a:lnSpc>
              <a:spcBef>
                <a:spcPts val="0"/>
              </a:spcBef>
              <a:spcAft>
                <a:spcPts val="0"/>
              </a:spcAft>
              <a:buSzPts val="1400"/>
              <a:buChar char="●"/>
            </a:pPr>
            <a:r>
              <a:rPr lang="fr"/>
              <a:t>Connexion et déconnexion au client MySQL</a:t>
            </a:r>
            <a:endParaRPr/>
          </a:p>
          <a:p>
            <a:pPr marL="457200" marR="0" lvl="0" indent="-317500" algn="l" rtl="0">
              <a:lnSpc>
                <a:spcPct val="115000"/>
              </a:lnSpc>
              <a:spcBef>
                <a:spcPts val="0"/>
              </a:spcBef>
              <a:spcAft>
                <a:spcPts val="0"/>
              </a:spcAft>
              <a:buSzPts val="1400"/>
              <a:buChar char="●"/>
            </a:pPr>
            <a:r>
              <a:rPr lang="fr"/>
              <a:t>Création d'un utilisateur</a:t>
            </a:r>
            <a:endParaRPr/>
          </a:p>
          <a:p>
            <a:pPr marL="457200" marR="0" lvl="0" indent="-317500" algn="l" rtl="0">
              <a:lnSpc>
                <a:spcPct val="115000"/>
              </a:lnSpc>
              <a:spcBef>
                <a:spcPts val="0"/>
              </a:spcBef>
              <a:spcAft>
                <a:spcPts val="0"/>
              </a:spcAft>
              <a:buSzPts val="1400"/>
              <a:buChar char="●"/>
            </a:pPr>
            <a:r>
              <a:rPr lang="fr"/>
              <a:t>Bases de la syntaxe du langage SQL</a:t>
            </a:r>
            <a:endParaRPr/>
          </a:p>
        </p:txBody>
      </p:sp>
      <p:pic>
        <p:nvPicPr>
          <p:cNvPr id="106" name="Google Shape;106;p20"/>
          <p:cNvPicPr preferRelativeResize="0"/>
          <p:nvPr/>
        </p:nvPicPr>
        <p:blipFill>
          <a:blip r:embed="rId3">
            <a:alphaModFix/>
          </a:blip>
          <a:stretch>
            <a:fillRect/>
          </a:stretch>
        </p:blipFill>
        <p:spPr>
          <a:xfrm>
            <a:off x="1265300" y="1987075"/>
            <a:ext cx="6035499" cy="2926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a:t>
            </a:r>
            <a:endParaRPr/>
          </a:p>
        </p:txBody>
      </p:sp>
      <p:sp>
        <p:nvSpPr>
          <p:cNvPr id="577" name="Google Shape;577;p92"/>
          <p:cNvSpPr txBox="1">
            <a:spLocks noGrp="1"/>
          </p:cNvSpPr>
          <p:nvPr>
            <p:ph type="body" idx="1"/>
          </p:nvPr>
        </p:nvSpPr>
        <p:spPr>
          <a:xfrm>
            <a:off x="311700" y="572700"/>
            <a:ext cx="8520600" cy="43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L'opérateur logique </a:t>
            </a:r>
            <a:r>
              <a:rPr lang="fr" b="1"/>
              <a:t>IN</a:t>
            </a:r>
            <a:r>
              <a:rPr lang="fr"/>
              <a:t> s’utilise avec avec la commande WHERE, est un opérateur d'égalité strictement réservé à SQL. Il permet de déterminer si la valeur d'une expression est égale à l'une des valeurs comprises dans une liste donnée.</a:t>
            </a:r>
            <a:endParaRPr/>
          </a:p>
          <a:p>
            <a:pPr marL="0" lvl="0" indent="0" algn="l" rtl="0">
              <a:spcBef>
                <a:spcPts val="1600"/>
              </a:spcBef>
              <a:spcAft>
                <a:spcPts val="1600"/>
              </a:spcAft>
              <a:buNone/>
            </a:pPr>
            <a:r>
              <a:rPr lang="fr" b="1"/>
              <a:t>Syntaxe</a:t>
            </a:r>
            <a:r>
              <a:rPr lang="fr"/>
              <a:t/>
            </a:r>
            <a:br>
              <a:rPr lang="fr"/>
            </a:br>
            <a:r>
              <a:rPr lang="fr"/>
              <a:t>Pour chercher toutes les lignes où la colonne « nom_colonne » est égale à ‘valeur 1’ OU ‘valeur 2’ ou ‘valeur 3’, il est possible d’utiliser la syntaxe suivante:</a:t>
            </a:r>
            <a:br>
              <a:rPr lang="fr"/>
            </a:br>
            <a:r>
              <a:rPr lang="fr"/>
              <a:t/>
            </a:r>
            <a:br>
              <a:rPr lang="fr"/>
            </a:br>
            <a:r>
              <a:rPr lang="fr" b="1"/>
              <a:t>SELECT nom_colonne</a:t>
            </a:r>
            <a:br>
              <a:rPr lang="fr" b="1"/>
            </a:br>
            <a:r>
              <a:rPr lang="fr" b="1"/>
              <a:t>FROM table</a:t>
            </a:r>
            <a:br>
              <a:rPr lang="fr" b="1"/>
            </a:br>
            <a:r>
              <a:rPr lang="fr" b="1"/>
              <a:t>WHERE nom_colonne IN ( valeur1, valeur2, valeur3, ... )</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IN</a:t>
            </a:r>
            <a:endParaRPr/>
          </a:p>
        </p:txBody>
      </p:sp>
      <p:sp>
        <p:nvSpPr>
          <p:cNvPr id="583" name="Google Shape;583;p93"/>
          <p:cNvSpPr txBox="1">
            <a:spLocks noGrp="1"/>
          </p:cNvSpPr>
          <p:nvPr>
            <p:ph type="body" idx="1"/>
          </p:nvPr>
        </p:nvSpPr>
        <p:spPr>
          <a:xfrm>
            <a:off x="311700" y="572700"/>
            <a:ext cx="8520600" cy="439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On peut également trouver sa forme négative :</a:t>
            </a:r>
            <a:endParaRPr/>
          </a:p>
          <a:p>
            <a:pPr marL="0" lvl="0" indent="0" algn="l" rtl="0">
              <a:spcBef>
                <a:spcPts val="1600"/>
              </a:spcBef>
              <a:spcAft>
                <a:spcPts val="0"/>
              </a:spcAft>
              <a:buNone/>
            </a:pPr>
            <a:r>
              <a:rPr lang="fr" b="1"/>
              <a:t>SELECT nom_colonne</a:t>
            </a:r>
            <a:br>
              <a:rPr lang="fr" b="1"/>
            </a:br>
            <a:r>
              <a:rPr lang="fr" b="1"/>
              <a:t>FROM table</a:t>
            </a:r>
            <a:br>
              <a:rPr lang="fr" b="1"/>
            </a:br>
            <a:r>
              <a:rPr lang="fr" b="1"/>
              <a:t>WHERE nom_colonne NOT IN ( valeur1, valeur2, valeur3, ... )</a:t>
            </a:r>
            <a:endParaRPr b="1"/>
          </a:p>
          <a:p>
            <a:pPr marL="0" lvl="0" indent="0" algn="l" rtl="0">
              <a:spcBef>
                <a:spcPts val="1600"/>
              </a:spcBef>
              <a:spcAft>
                <a:spcPts val="0"/>
              </a:spcAft>
              <a:buNone/>
            </a:pPr>
            <a:r>
              <a:rPr lang="fr"/>
              <a:t>On peut également utiliser une requête comme liste d'éléments à comparer, à condition que cette dernière ne renvoie qu'un champ.</a:t>
            </a:r>
            <a:endParaRPr/>
          </a:p>
          <a:p>
            <a:pPr marL="0" lvl="0" indent="0" algn="l" rtl="0">
              <a:spcBef>
                <a:spcPts val="1600"/>
              </a:spcBef>
              <a:spcAft>
                <a:spcPts val="1600"/>
              </a:spcAft>
              <a:buNone/>
            </a:pPr>
            <a:r>
              <a:rPr lang="fr" b="1"/>
              <a:t>SELECT * FROM TableA WHERE nom_colonne IN (SELECT ChampId FROM TableB)</a:t>
            </a:r>
            <a:endParaRPr b="1"/>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BETWEEN</a:t>
            </a:r>
            <a:endParaRPr/>
          </a:p>
        </p:txBody>
      </p:sp>
      <p:sp>
        <p:nvSpPr>
          <p:cNvPr id="589" name="Google Shape;589;p94"/>
          <p:cNvSpPr txBox="1">
            <a:spLocks noGrp="1"/>
          </p:cNvSpPr>
          <p:nvPr>
            <p:ph type="body" idx="1"/>
          </p:nvPr>
        </p:nvSpPr>
        <p:spPr>
          <a:xfrm>
            <a:off x="311700" y="572700"/>
            <a:ext cx="8520600" cy="44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t>L’opérateur BETWEEN permet de tester une valeur située entre deux valeurs ou un intervalle données</a:t>
            </a:r>
            <a:endParaRPr sz="1400"/>
          </a:p>
          <a:p>
            <a:pPr marL="0" lvl="0" indent="0" algn="l" rtl="0">
              <a:spcBef>
                <a:spcPts val="1600"/>
              </a:spcBef>
              <a:spcAft>
                <a:spcPts val="0"/>
              </a:spcAft>
              <a:buNone/>
            </a:pPr>
            <a:r>
              <a:rPr lang="fr" sz="1400" b="1"/>
              <a:t>Syntaxe</a:t>
            </a:r>
            <a:r>
              <a:rPr lang="fr" sz="1400"/>
              <a:t/>
            </a:r>
            <a:br>
              <a:rPr lang="fr" sz="1400"/>
            </a:br>
            <a:r>
              <a:rPr lang="fr" sz="1400"/>
              <a:t>L’utilisation de la commande BETWEEN s’effectue de la manière suivante :</a:t>
            </a:r>
            <a:br>
              <a:rPr lang="fr" sz="1400"/>
            </a:br>
            <a:r>
              <a:rPr lang="fr" sz="1400" b="1"/>
              <a:t>SELECT *</a:t>
            </a:r>
            <a:br>
              <a:rPr lang="fr" sz="1400" b="1"/>
            </a:br>
            <a:r>
              <a:rPr lang="fr" sz="1400" b="1"/>
              <a:t>FROM table</a:t>
            </a:r>
            <a:br>
              <a:rPr lang="fr" sz="1400" b="1"/>
            </a:br>
            <a:r>
              <a:rPr lang="fr" sz="1400" b="1"/>
              <a:t>WHERE nom_colonne BETWEEN 'valeur1' AND 'valeur2'</a:t>
            </a:r>
            <a:endParaRPr sz="1400" b="1"/>
          </a:p>
          <a:p>
            <a:pPr marL="0" lvl="0" indent="0" algn="l" rtl="0">
              <a:spcBef>
                <a:spcPts val="1600"/>
              </a:spcBef>
              <a:spcAft>
                <a:spcPts val="0"/>
              </a:spcAft>
              <a:buNone/>
            </a:pPr>
            <a:r>
              <a:rPr lang="fr" sz="1400" b="1"/>
              <a:t>Exemple </a:t>
            </a:r>
            <a:r>
              <a:rPr lang="fr" sz="1400"/>
              <a:t>: </a:t>
            </a:r>
            <a:endParaRPr sz="1400"/>
          </a:p>
          <a:p>
            <a:pPr marL="0" lvl="0" indent="0" algn="l" rtl="0">
              <a:spcBef>
                <a:spcPts val="1600"/>
              </a:spcBef>
              <a:spcAft>
                <a:spcPts val="0"/>
              </a:spcAft>
              <a:buNone/>
            </a:pPr>
            <a:r>
              <a:rPr lang="fr" sz="1400"/>
              <a:t>SELECT *</a:t>
            </a:r>
            <a:br>
              <a:rPr lang="fr" sz="1400"/>
            </a:br>
            <a:r>
              <a:rPr lang="fr" sz="1400"/>
              <a:t>FROM utilisateurs</a:t>
            </a:r>
            <a:br>
              <a:rPr lang="fr" sz="1400"/>
            </a:br>
            <a:r>
              <a:rPr lang="fr" sz="1400"/>
              <a:t>WHERE age BETWEEN 18 AND 25 ;</a:t>
            </a:r>
            <a:endParaRPr sz="1400"/>
          </a:p>
          <a:p>
            <a:pPr marL="0" lvl="0" indent="0" algn="l" rtl="0">
              <a:spcBef>
                <a:spcPts val="1600"/>
              </a:spcBef>
              <a:spcAft>
                <a:spcPts val="0"/>
              </a:spcAft>
              <a:buNone/>
            </a:pPr>
            <a:r>
              <a:rPr lang="fr" sz="1400"/>
              <a:t>SELECT *</a:t>
            </a:r>
            <a:br>
              <a:rPr lang="fr" sz="1400"/>
            </a:br>
            <a:r>
              <a:rPr lang="fr" sz="1400"/>
              <a:t>FROM utilisateurs</a:t>
            </a:r>
            <a:br>
              <a:rPr lang="fr" sz="1400"/>
            </a:br>
            <a:r>
              <a:rPr lang="fr" sz="1400"/>
              <a:t>WHERE age NOT BETWEEN 18 AND 25 ;</a:t>
            </a:r>
            <a:endParaRPr sz="1400"/>
          </a:p>
          <a:p>
            <a:pPr marL="0" lvl="0" indent="0" algn="l" rtl="0">
              <a:spcBef>
                <a:spcPts val="1600"/>
              </a:spcBef>
              <a:spcAft>
                <a:spcPts val="1600"/>
              </a:spcAft>
              <a:buNone/>
            </a:pPr>
            <a:endParaRPr sz="1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LIKE</a:t>
            </a:r>
            <a:endParaRPr/>
          </a:p>
        </p:txBody>
      </p:sp>
      <p:sp>
        <p:nvSpPr>
          <p:cNvPr id="595" name="Google Shape;595;p95"/>
          <p:cNvSpPr txBox="1">
            <a:spLocks noGrp="1"/>
          </p:cNvSpPr>
          <p:nvPr>
            <p:ph type="body" idx="1"/>
          </p:nvPr>
        </p:nvSpPr>
        <p:spPr>
          <a:xfrm>
            <a:off x="311700" y="572700"/>
            <a:ext cx="85206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L’opérateur LIKE est un autre mot-clé utilisé dans la clause WHERE des requêtes SQL. Like permet d’effectuer une recherche basée plutôt sur un modèle qu’une spécification exacte de ce qui est souhaité (comme dans IN) ou une définition d’un intervalle (comme dans BETWEEN)..</a:t>
            </a:r>
            <a:br>
              <a:rPr lang="fr"/>
            </a:br>
            <a:r>
              <a:rPr lang="fr"/>
              <a:t/>
            </a:r>
            <a:br>
              <a:rPr lang="fr"/>
            </a:br>
            <a:r>
              <a:rPr lang="fr" b="1"/>
              <a:t>Syntaxe</a:t>
            </a:r>
            <a:r>
              <a:rPr lang="fr"/>
              <a:t/>
            </a:r>
            <a:br>
              <a:rPr lang="fr"/>
            </a:br>
            <a:r>
              <a:rPr lang="fr"/>
              <a:t/>
            </a:r>
            <a:br>
              <a:rPr lang="fr"/>
            </a:br>
            <a:r>
              <a:rPr lang="fr"/>
              <a:t>La syntaxe à utiliser pour utiliser l’opérateur LIKE est la suivante :</a:t>
            </a:r>
            <a:br>
              <a:rPr lang="fr"/>
            </a:br>
            <a:r>
              <a:rPr lang="fr"/>
              <a:t/>
            </a:r>
            <a:br>
              <a:rPr lang="fr"/>
            </a:br>
            <a:r>
              <a:rPr lang="fr" b="1"/>
              <a:t>SELECT *</a:t>
            </a:r>
            <a:br>
              <a:rPr lang="fr" b="1"/>
            </a:br>
            <a:r>
              <a:rPr lang="fr" b="1"/>
              <a:t>FROM table</a:t>
            </a:r>
            <a:br>
              <a:rPr lang="fr" b="1"/>
            </a:br>
            <a:r>
              <a:rPr lang="fr" b="1"/>
              <a:t>WHERE colonne LIKE {modele}</a:t>
            </a:r>
            <a:endParaRPr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LIKE</a:t>
            </a:r>
            <a:endParaRPr/>
          </a:p>
        </p:txBody>
      </p:sp>
      <p:sp>
        <p:nvSpPr>
          <p:cNvPr id="601" name="Google Shape;601;p96"/>
          <p:cNvSpPr txBox="1">
            <a:spLocks noGrp="1"/>
          </p:cNvSpPr>
          <p:nvPr>
            <p:ph type="body" idx="1"/>
          </p:nvPr>
        </p:nvSpPr>
        <p:spPr>
          <a:xfrm>
            <a:off x="311700" y="572700"/>
            <a:ext cx="85206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600"/>
              <a:t>{modèle} représente souvent des caractères de remplacement. Voici quelques exemples :</a:t>
            </a:r>
            <a:br>
              <a:rPr lang="fr" sz="1600"/>
            </a:br>
            <a:r>
              <a:rPr lang="fr" sz="1600"/>
              <a:t/>
            </a:r>
            <a:br>
              <a:rPr lang="fr" sz="1600"/>
            </a:br>
            <a:r>
              <a:rPr lang="fr" sz="1600"/>
              <a:t>'a_z' : toutes les chaînes commençant par 'A', ou un autre caractère, et terminant par 'z'. Par exemple, 'abz' et 'a2z' satisferaient la condition, alors 'akkz' ne le ferait pas (car il y a deux caractères entre a et z au lieu d’un).</a:t>
            </a:r>
            <a:br>
              <a:rPr lang="fr" sz="1600"/>
            </a:br>
            <a:r>
              <a:rPr lang="fr" sz="1600"/>
              <a:t>'abc%' : toutes les chaînes commençant par 'abc'. Par exemple, 'abcd' et 'abcabc' satisferaient la condition.</a:t>
            </a:r>
            <a:br>
              <a:rPr lang="fr" sz="1600"/>
            </a:br>
            <a:r>
              <a:rPr lang="fr" sz="1600"/>
              <a:t>'%xyz' : toutes les chaînes terminant par 'xyz'. Par exemple, 'wxyz' et 'zzxyz' satisferaient la condition.</a:t>
            </a:r>
            <a:br>
              <a:rPr lang="fr" sz="1600"/>
            </a:br>
            <a:r>
              <a:rPr lang="fr" sz="1600"/>
              <a:t>'%ro%' : toutes les chaînes contenant le modèle 'ro' quelle que soit sa position. Par exemple, 'Rouen' et 'Aviron' satisferaient la condition.</a:t>
            </a:r>
            <a:endParaRPr sz="1600"/>
          </a:p>
          <a:p>
            <a:pPr marL="0" lvl="0" indent="0" algn="l" rtl="0">
              <a:spcBef>
                <a:spcPts val="1600"/>
              </a:spcBef>
              <a:spcAft>
                <a:spcPts val="1600"/>
              </a:spcAft>
              <a:buNone/>
            </a:pPr>
            <a:endParaRPr sz="1600"/>
          </a:p>
        </p:txBody>
      </p:sp>
      <p:graphicFrame>
        <p:nvGraphicFramePr>
          <p:cNvPr id="602" name="Google Shape;602;p96"/>
          <p:cNvGraphicFramePr/>
          <p:nvPr/>
        </p:nvGraphicFramePr>
        <p:xfrm>
          <a:off x="1912300" y="3829000"/>
          <a:ext cx="3000000" cy="3000000"/>
        </p:xfrm>
        <a:graphic>
          <a:graphicData uri="http://schemas.openxmlformats.org/drawingml/2006/table">
            <a:tbl>
              <a:tblPr>
                <a:noFill/>
                <a:tableStyleId>{042FDFE5-54F3-46D4-8120-39CBE93FA19F}</a:tableStyleId>
              </a:tblPr>
              <a:tblGrid>
                <a:gridCol w="1809750"/>
                <a:gridCol w="1809750"/>
                <a:gridCol w="1809750"/>
              </a:tblGrid>
              <a:tr h="381000">
                <a:tc>
                  <a:txBody>
                    <a:bodyPr/>
                    <a:lstStyle/>
                    <a:p>
                      <a:pPr marL="0" lvl="0" indent="0" algn="l" rtl="0">
                        <a:spcBef>
                          <a:spcPts val="0"/>
                        </a:spcBef>
                        <a:spcAft>
                          <a:spcPts val="0"/>
                        </a:spcAft>
                        <a:buNone/>
                      </a:pPr>
                      <a:r>
                        <a:rPr lang="fr"/>
                        <a:t>SELECT *</a:t>
                      </a:r>
                      <a:br>
                        <a:rPr lang="fr"/>
                      </a:br>
                      <a:r>
                        <a:rPr lang="fr"/>
                        <a:t>FROM utilisateurs</a:t>
                      </a:r>
                      <a:br>
                        <a:rPr lang="fr"/>
                      </a:br>
                      <a:r>
                        <a:rPr lang="fr"/>
                        <a:t>WHERE ville LIKE 'r%'</a:t>
                      </a:r>
                      <a:endParaRPr/>
                    </a:p>
                  </a:txBody>
                  <a:tcPr marL="91425" marR="91425" marT="91425" marB="91425"/>
                </a:tc>
                <a:tc>
                  <a:txBody>
                    <a:bodyPr/>
                    <a:lstStyle/>
                    <a:p>
                      <a:pPr marL="0" lvl="0" indent="0" algn="l" rtl="0">
                        <a:spcBef>
                          <a:spcPts val="0"/>
                        </a:spcBef>
                        <a:spcAft>
                          <a:spcPts val="0"/>
                        </a:spcAft>
                        <a:buNone/>
                      </a:pPr>
                      <a:r>
                        <a:rPr lang="fr"/>
                        <a:t>SELECT *</a:t>
                      </a:r>
                      <a:br>
                        <a:rPr lang="fr"/>
                      </a:br>
                      <a:r>
                        <a:rPr lang="fr"/>
                        <a:t>FROM utilisateurs</a:t>
                      </a:r>
                      <a:br>
                        <a:rPr lang="fr"/>
                      </a:br>
                      <a:r>
                        <a:rPr lang="fr"/>
                        <a:t>WHERE ville LIKE '%x'</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fr"/>
                        <a:t>SELECT *</a:t>
                      </a:r>
                      <a:br>
                        <a:rPr lang="fr"/>
                      </a:br>
                      <a:r>
                        <a:rPr lang="fr"/>
                        <a:t>FROM utilisateurs</a:t>
                      </a:r>
                      <a:br>
                        <a:rPr lang="fr"/>
                      </a:br>
                      <a:r>
                        <a:rPr lang="fr"/>
                        <a:t>WHERE ville LIKE '%ro%'</a:t>
                      </a:r>
                      <a:br>
                        <a:rPr lang="fr"/>
                      </a:br>
                      <a:endParaRPr/>
                    </a:p>
                  </a:txBody>
                  <a:tcPr marL="91425" marR="91425" marT="91425" marB="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97"/>
          <p:cNvSpPr txBox="1">
            <a:spLocks noGrp="1"/>
          </p:cNvSpPr>
          <p:nvPr>
            <p:ph type="title"/>
          </p:nvPr>
        </p:nvSpPr>
        <p:spPr>
          <a:xfrm>
            <a:off x="6234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LIKE</a:t>
            </a:r>
            <a:endParaRPr/>
          </a:p>
        </p:txBody>
      </p:sp>
      <p:sp>
        <p:nvSpPr>
          <p:cNvPr id="608" name="Google Shape;608;p97"/>
          <p:cNvSpPr txBox="1">
            <a:spLocks noGrp="1"/>
          </p:cNvSpPr>
          <p:nvPr>
            <p:ph type="body" idx="1"/>
          </p:nvPr>
        </p:nvSpPr>
        <p:spPr>
          <a:xfrm>
            <a:off x="311700" y="572700"/>
            <a:ext cx="8520600" cy="399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sz="1200" u="sng">
                <a:solidFill>
                  <a:srgbClr val="000000"/>
                </a:solidFill>
                <a:latin typeface="Arial"/>
                <a:ea typeface="Arial"/>
                <a:cs typeface="Arial"/>
                <a:sym typeface="Arial"/>
              </a:rPr>
              <a:t>Exercice : Base de donnée Amazon</a:t>
            </a:r>
            <a:endParaRPr sz="1200" u="sng">
              <a:solidFill>
                <a:srgbClr val="000000"/>
              </a:solidFill>
              <a:latin typeface="Arial"/>
              <a:ea typeface="Arial"/>
              <a:cs typeface="Arial"/>
              <a:sym typeface="Arial"/>
            </a:endParaRPr>
          </a:p>
          <a:p>
            <a:pPr marL="0" lvl="0" indent="0" algn="l" rtl="0">
              <a:spcBef>
                <a:spcPts val="0"/>
              </a:spcBef>
              <a:spcAft>
                <a:spcPts val="0"/>
              </a:spcAft>
              <a:buNone/>
            </a:pPr>
            <a:endParaRPr sz="1600"/>
          </a:p>
          <a:p>
            <a:pPr marL="0" lvl="0" indent="0" algn="l" rtl="0">
              <a:spcBef>
                <a:spcPts val="1600"/>
              </a:spcBef>
              <a:spcAft>
                <a:spcPts val="0"/>
              </a:spcAft>
              <a:buNone/>
            </a:pPr>
            <a:endParaRPr sz="1600"/>
          </a:p>
          <a:p>
            <a:pPr marL="0" lvl="0" indent="0" algn="l" rtl="0">
              <a:spcBef>
                <a:spcPts val="1600"/>
              </a:spcBef>
              <a:spcAft>
                <a:spcPts val="1600"/>
              </a:spcAft>
              <a:buNone/>
            </a:pPr>
            <a:endParaRPr sz="1600"/>
          </a:p>
        </p:txBody>
      </p:sp>
      <p:graphicFrame>
        <p:nvGraphicFramePr>
          <p:cNvPr id="609" name="Google Shape;609;p97"/>
          <p:cNvGraphicFramePr/>
          <p:nvPr/>
        </p:nvGraphicFramePr>
        <p:xfrm>
          <a:off x="1456850" y="1200900"/>
          <a:ext cx="3000000" cy="3000000"/>
        </p:xfrm>
        <a:graphic>
          <a:graphicData uri="http://schemas.openxmlformats.org/drawingml/2006/table">
            <a:tbl>
              <a:tblPr>
                <a:noFill/>
                <a:tableStyleId>{D9CD7139-FCAE-4228-9D21-6274210DE584}</a:tableStyleId>
              </a:tblPr>
              <a:tblGrid>
                <a:gridCol w="956550"/>
                <a:gridCol w="956550"/>
                <a:gridCol w="956550"/>
                <a:gridCol w="809625"/>
                <a:gridCol w="1095375"/>
                <a:gridCol w="956550"/>
              </a:tblGrid>
              <a:tr h="0">
                <a:tc>
                  <a:txBody>
                    <a:bodyPr/>
                    <a:lstStyle/>
                    <a:p>
                      <a:pPr marL="0" lvl="0" indent="0" algn="l" rtl="0">
                        <a:spcBef>
                          <a:spcPts val="0"/>
                        </a:spcBef>
                        <a:spcAft>
                          <a:spcPts val="0"/>
                        </a:spcAft>
                        <a:buNone/>
                      </a:pPr>
                      <a:r>
                        <a:rPr lang="fr" sz="1200"/>
                        <a:t>ID</a:t>
                      </a:r>
                      <a:endParaRPr sz="1200"/>
                    </a:p>
                  </a:txBody>
                  <a:tcPr marL="63500" marR="63500" marT="63500" marB="63500"/>
                </a:tc>
                <a:tc>
                  <a:txBody>
                    <a:bodyPr/>
                    <a:lstStyle/>
                    <a:p>
                      <a:pPr marL="0" lvl="0" indent="0" algn="l" rtl="0">
                        <a:spcBef>
                          <a:spcPts val="0"/>
                        </a:spcBef>
                        <a:spcAft>
                          <a:spcPts val="0"/>
                        </a:spcAft>
                        <a:buNone/>
                      </a:pPr>
                      <a:r>
                        <a:rPr lang="fr" sz="1200" u="sng"/>
                        <a:t>Ordinateurs</a:t>
                      </a:r>
                      <a:endParaRPr sz="1200" u="sng"/>
                    </a:p>
                  </a:txBody>
                  <a:tcPr marL="63500" marR="63500" marT="63500" marB="63500"/>
                </a:tc>
                <a:tc>
                  <a:txBody>
                    <a:bodyPr/>
                    <a:lstStyle/>
                    <a:p>
                      <a:pPr marL="0" lvl="0" indent="0" algn="l" rtl="0">
                        <a:spcBef>
                          <a:spcPts val="0"/>
                        </a:spcBef>
                        <a:spcAft>
                          <a:spcPts val="0"/>
                        </a:spcAft>
                        <a:buNone/>
                      </a:pPr>
                      <a:r>
                        <a:rPr lang="fr" sz="1200" u="sng"/>
                        <a:t>Tablettes</a:t>
                      </a:r>
                      <a:endParaRPr sz="1200" u="sng"/>
                    </a:p>
                  </a:txBody>
                  <a:tcPr marL="63500" marR="63500" marT="63500" marB="63500"/>
                </a:tc>
                <a:tc>
                  <a:txBody>
                    <a:bodyPr/>
                    <a:lstStyle/>
                    <a:p>
                      <a:pPr marL="0" lvl="0" indent="0" algn="l" rtl="0">
                        <a:spcBef>
                          <a:spcPts val="0"/>
                        </a:spcBef>
                        <a:spcAft>
                          <a:spcPts val="0"/>
                        </a:spcAft>
                        <a:buNone/>
                      </a:pPr>
                      <a:r>
                        <a:rPr lang="fr" sz="1200" u="sng"/>
                        <a:t>DVD</a:t>
                      </a:r>
                      <a:endParaRPr sz="1200" u="sng"/>
                    </a:p>
                  </a:txBody>
                  <a:tcPr marL="63500" marR="63500" marT="63500" marB="63500"/>
                </a:tc>
                <a:tc>
                  <a:txBody>
                    <a:bodyPr/>
                    <a:lstStyle/>
                    <a:p>
                      <a:pPr marL="0" lvl="0" indent="0" algn="l" rtl="0">
                        <a:spcBef>
                          <a:spcPts val="0"/>
                        </a:spcBef>
                        <a:spcAft>
                          <a:spcPts val="0"/>
                        </a:spcAft>
                        <a:buNone/>
                      </a:pPr>
                      <a:r>
                        <a:rPr lang="fr" sz="1200" u="sng"/>
                        <a:t>Chaussures</a:t>
                      </a:r>
                      <a:endParaRPr sz="1200" u="sng"/>
                    </a:p>
                  </a:txBody>
                  <a:tcPr marL="63500" marR="63500" marT="63500" marB="63500"/>
                </a:tc>
                <a:tc>
                  <a:txBody>
                    <a:bodyPr/>
                    <a:lstStyle/>
                    <a:p>
                      <a:pPr marL="0" lvl="0" indent="0" algn="l" rtl="0">
                        <a:spcBef>
                          <a:spcPts val="0"/>
                        </a:spcBef>
                        <a:spcAft>
                          <a:spcPts val="0"/>
                        </a:spcAft>
                        <a:buNone/>
                      </a:pPr>
                      <a:r>
                        <a:rPr lang="fr" sz="1200" u="sng"/>
                        <a:t>Canapés</a:t>
                      </a:r>
                      <a:endParaRPr sz="1200" u="sng"/>
                    </a:p>
                  </a:txBody>
                  <a:tcPr marL="63500" marR="63500" marT="63500" marB="63500"/>
                </a:tc>
              </a:tr>
              <a:tr h="0">
                <a:tc>
                  <a:txBody>
                    <a:bodyPr/>
                    <a:lstStyle/>
                    <a:p>
                      <a:pPr marL="0" lvl="0" indent="0" algn="l" rtl="0">
                        <a:spcBef>
                          <a:spcPts val="0"/>
                        </a:spcBef>
                        <a:spcAft>
                          <a:spcPts val="0"/>
                        </a:spcAft>
                        <a:buNone/>
                      </a:pPr>
                      <a:r>
                        <a:rPr lang="fr" sz="1200"/>
                        <a:t>1</a:t>
                      </a:r>
                      <a:endParaRPr sz="1200"/>
                    </a:p>
                  </a:txBody>
                  <a:tcPr marL="63500" marR="63500" marT="63500" marB="63500"/>
                </a:tc>
                <a:tc>
                  <a:txBody>
                    <a:bodyPr/>
                    <a:lstStyle/>
                    <a:p>
                      <a:pPr marL="0" lvl="0" indent="0" algn="l" rtl="0">
                        <a:spcBef>
                          <a:spcPts val="0"/>
                        </a:spcBef>
                        <a:spcAft>
                          <a:spcPts val="0"/>
                        </a:spcAft>
                        <a:buNone/>
                      </a:pPr>
                      <a:endParaRPr sz="1200"/>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r>
              <a:tr h="0">
                <a:tc>
                  <a:txBody>
                    <a:bodyPr/>
                    <a:lstStyle/>
                    <a:p>
                      <a:pPr marL="0" lvl="0" indent="0" algn="l" rtl="0">
                        <a:spcBef>
                          <a:spcPts val="0"/>
                        </a:spcBef>
                        <a:spcAft>
                          <a:spcPts val="0"/>
                        </a:spcAft>
                        <a:buNone/>
                      </a:pPr>
                      <a:r>
                        <a:rPr lang="fr" sz="1200"/>
                        <a:t>2</a:t>
                      </a:r>
                      <a:endParaRPr sz="1200"/>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r>
              <a:tr h="0">
                <a:tc>
                  <a:txBody>
                    <a:bodyPr/>
                    <a:lstStyle/>
                    <a:p>
                      <a:pPr marL="0" lvl="0" indent="0" algn="l" rtl="0">
                        <a:spcBef>
                          <a:spcPts val="0"/>
                        </a:spcBef>
                        <a:spcAft>
                          <a:spcPts val="0"/>
                        </a:spcAft>
                        <a:buNone/>
                      </a:pPr>
                      <a:r>
                        <a:rPr lang="fr" sz="1200"/>
                        <a:t>3</a:t>
                      </a:r>
                      <a:endParaRPr sz="1200"/>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r>
              <a:tr h="0">
                <a:tc>
                  <a:txBody>
                    <a:bodyPr/>
                    <a:lstStyle/>
                    <a:p>
                      <a:pPr marL="0" lvl="0" indent="0" algn="l" rtl="0">
                        <a:spcBef>
                          <a:spcPts val="0"/>
                        </a:spcBef>
                        <a:spcAft>
                          <a:spcPts val="0"/>
                        </a:spcAft>
                        <a:buNone/>
                      </a:pPr>
                      <a:r>
                        <a:rPr lang="fr" sz="1200"/>
                        <a:t>4</a:t>
                      </a:r>
                      <a:endParaRPr sz="1200"/>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r>
              <a:tr h="0">
                <a:tc>
                  <a:txBody>
                    <a:bodyPr/>
                    <a:lstStyle/>
                    <a:p>
                      <a:pPr marL="0" lvl="0" indent="0" algn="l" rtl="0">
                        <a:spcBef>
                          <a:spcPts val="0"/>
                        </a:spcBef>
                        <a:spcAft>
                          <a:spcPts val="0"/>
                        </a:spcAft>
                        <a:buNone/>
                      </a:pPr>
                      <a:r>
                        <a:rPr lang="fr" sz="1200"/>
                        <a:t>5</a:t>
                      </a:r>
                      <a:endParaRPr sz="1200"/>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c>
                  <a:txBody>
                    <a:bodyPr/>
                    <a:lstStyle/>
                    <a:p>
                      <a:pPr marL="0" lvl="0" indent="0" algn="l" rtl="0">
                        <a:spcBef>
                          <a:spcPts val="0"/>
                        </a:spcBef>
                        <a:spcAft>
                          <a:spcPts val="0"/>
                        </a:spcAft>
                        <a:buNone/>
                      </a:pPr>
                      <a:endParaRPr sz="1200" u="sng"/>
                    </a:p>
                  </a:txBody>
                  <a:tcPr marL="63500" marR="63500" marT="63500" marB="6350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8"/>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GROUP BY</a:t>
            </a:r>
            <a:endParaRPr/>
          </a:p>
        </p:txBody>
      </p:sp>
      <p:sp>
        <p:nvSpPr>
          <p:cNvPr id="615" name="Google Shape;615;p98"/>
          <p:cNvSpPr txBox="1">
            <a:spLocks noGrp="1"/>
          </p:cNvSpPr>
          <p:nvPr>
            <p:ph type="body" idx="1"/>
          </p:nvPr>
        </p:nvSpPr>
        <p:spPr>
          <a:xfrm>
            <a:off x="94925" y="572700"/>
            <a:ext cx="8938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 commande GROUP BY est utilisée en SQL pour grouper plusieurs résultats et utiliser une fonction de totaux sur un groupe de résultat. Sur une table qui contient toutes les ventes d’un magasin, il est par exemple possible de liste regrouper les ventes par clients identiques et d’obtenir le coût total des achats pour chaque client.</a:t>
            </a:r>
            <a:endParaRPr/>
          </a:p>
          <a:p>
            <a:pPr marL="0" lvl="0" indent="0" algn="l" rtl="0">
              <a:spcBef>
                <a:spcPts val="1600"/>
              </a:spcBef>
              <a:spcAft>
                <a:spcPts val="1600"/>
              </a:spcAft>
              <a:buNone/>
            </a:pPr>
            <a:r>
              <a:rPr lang="fr"/>
              <a:t>Syntaxe d’utilisation de GROUP BY</a:t>
            </a:r>
            <a:br>
              <a:rPr lang="fr"/>
            </a:br>
            <a:r>
              <a:rPr lang="fr"/>
              <a:t/>
            </a:r>
            <a:br>
              <a:rPr lang="fr"/>
            </a:br>
            <a:r>
              <a:rPr lang="fr"/>
              <a:t>De façon générale, la commande GROUP BY s’utilise de la façon suivante</a:t>
            </a:r>
            <a:br>
              <a:rPr lang="fr"/>
            </a:br>
            <a:r>
              <a:rPr lang="fr"/>
              <a:t/>
            </a:r>
            <a:br>
              <a:rPr lang="fr"/>
            </a:br>
            <a:r>
              <a:rPr lang="fr" b="1"/>
              <a:t>SELECT colonne1, fonction(colonne2)</a:t>
            </a:r>
            <a:br>
              <a:rPr lang="fr" b="1"/>
            </a:br>
            <a:r>
              <a:rPr lang="fr" b="1"/>
              <a:t>FROM table</a:t>
            </a:r>
            <a:br>
              <a:rPr lang="fr" b="1"/>
            </a:br>
            <a:r>
              <a:rPr lang="fr" b="1"/>
              <a:t>GROUP BY colonne1</a:t>
            </a:r>
            <a:r>
              <a:rPr lang="fr"/>
              <a:t/>
            </a:r>
            <a:br>
              <a:rPr lang="fr"/>
            </a:br>
            <a:r>
              <a:rPr lang="fr" u="sng"/>
              <a:t>A noter :</a:t>
            </a:r>
            <a:r>
              <a:rPr lang="fr"/>
              <a:t> cette commande doit toujours s’utiliser après la commande WHERE et avant la commande HAVING.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GROUP BY</a:t>
            </a:r>
            <a:endParaRPr/>
          </a:p>
        </p:txBody>
      </p:sp>
      <p:sp>
        <p:nvSpPr>
          <p:cNvPr id="621" name="Google Shape;621;p99"/>
          <p:cNvSpPr txBox="1">
            <a:spLocks noGrp="1"/>
          </p:cNvSpPr>
          <p:nvPr>
            <p:ph type="body" idx="1"/>
          </p:nvPr>
        </p:nvSpPr>
        <p:spPr>
          <a:xfrm>
            <a:off x="94925" y="572700"/>
            <a:ext cx="8938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22" name="Google Shape;622;p99"/>
          <p:cNvPicPr preferRelativeResize="0"/>
          <p:nvPr/>
        </p:nvPicPr>
        <p:blipFill rotWithShape="1">
          <a:blip r:embed="rId3">
            <a:alphaModFix/>
          </a:blip>
          <a:srcRect l="57741" t="30746" r="4625" b="15056"/>
          <a:stretch/>
        </p:blipFill>
        <p:spPr>
          <a:xfrm>
            <a:off x="94925" y="572700"/>
            <a:ext cx="3291125" cy="2787550"/>
          </a:xfrm>
          <a:prstGeom prst="rect">
            <a:avLst/>
          </a:prstGeom>
          <a:noFill/>
          <a:ln>
            <a:noFill/>
          </a:ln>
        </p:spPr>
      </p:pic>
      <p:pic>
        <p:nvPicPr>
          <p:cNvPr id="623" name="Google Shape;623;p99"/>
          <p:cNvPicPr preferRelativeResize="0"/>
          <p:nvPr/>
        </p:nvPicPr>
        <p:blipFill rotWithShape="1">
          <a:blip r:embed="rId4">
            <a:alphaModFix/>
          </a:blip>
          <a:srcRect l="39886" t="34080" r="13401" b="26583"/>
          <a:stretch/>
        </p:blipFill>
        <p:spPr>
          <a:xfrm>
            <a:off x="4138400" y="2993350"/>
            <a:ext cx="4271275" cy="2023250"/>
          </a:xfrm>
          <a:prstGeom prst="rect">
            <a:avLst/>
          </a:prstGeom>
          <a:noFill/>
          <a:ln>
            <a:noFill/>
          </a:ln>
        </p:spPr>
      </p:pic>
      <p:sp>
        <p:nvSpPr>
          <p:cNvPr id="624" name="Google Shape;624;p99"/>
          <p:cNvSpPr txBox="1"/>
          <p:nvPr/>
        </p:nvSpPr>
        <p:spPr>
          <a:xfrm>
            <a:off x="4177350" y="952175"/>
            <a:ext cx="4232400" cy="15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SELECT nom, prenom, SUM(montant) FROM utilisateurs GROUP BY nom</a:t>
            </a:r>
            <a:endParaRPr sz="1800"/>
          </a:p>
        </p:txBody>
      </p:sp>
      <p:cxnSp>
        <p:nvCxnSpPr>
          <p:cNvPr id="625" name="Google Shape;625;p99"/>
          <p:cNvCxnSpPr/>
          <p:nvPr/>
        </p:nvCxnSpPr>
        <p:spPr>
          <a:xfrm>
            <a:off x="6092675" y="1671550"/>
            <a:ext cx="9000" cy="10791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0"/>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HAVING</a:t>
            </a:r>
            <a:endParaRPr/>
          </a:p>
        </p:txBody>
      </p:sp>
      <p:sp>
        <p:nvSpPr>
          <p:cNvPr id="631" name="Google Shape;631;p100"/>
          <p:cNvSpPr txBox="1">
            <a:spLocks noGrp="1"/>
          </p:cNvSpPr>
          <p:nvPr>
            <p:ph type="body" idx="1"/>
          </p:nvPr>
        </p:nvSpPr>
        <p:spPr>
          <a:xfrm>
            <a:off x="94925" y="572700"/>
            <a:ext cx="8956200" cy="44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La condition HAVING en SQL est presque similaire à WHERE à la seule différence que HAVING permet de filtrer en utilisant des fonctions telles que SUM(), COUNT(), AVG(), MIN() ou MAX().</a:t>
            </a:r>
            <a:endParaRPr/>
          </a:p>
          <a:p>
            <a:pPr marL="0" lvl="0" indent="0" algn="l" rtl="0">
              <a:spcBef>
                <a:spcPts val="1600"/>
              </a:spcBef>
              <a:spcAft>
                <a:spcPts val="0"/>
              </a:spcAft>
              <a:buNone/>
            </a:pPr>
            <a:r>
              <a:rPr lang="fr"/>
              <a:t>Une autre chose que les utilisateurs souhaiteraient faire, c’est de limiter la sortie basée sur la somme correspondante (ou sur toute autre fonction d’agrégation). Par exemple, pour visualiser uniquement les utilisateurs dont les montants sont supérieures à 20 €, il faut utiliser la clause HAVING, réservée pour les fonctions d’agrégation, à la place de la clause WHERE dans l’instruction SQL. </a:t>
            </a:r>
            <a:endParaRPr/>
          </a:p>
          <a:p>
            <a:pPr marL="0" lvl="0" indent="0" algn="l" rtl="0">
              <a:spcBef>
                <a:spcPts val="1600"/>
              </a:spcBef>
              <a:spcAft>
                <a:spcPts val="1600"/>
              </a:spcAft>
              <a:buNone/>
            </a:pPr>
            <a:r>
              <a:rPr lang="fr"/>
              <a:t>Généralement, la clause HAVING est placée pratiquement en fin d’instruction SQL, et cette dernière peut ou non inclure la clause GROUP BY. La syntaxe pour HAVING est,</a:t>
            </a:r>
            <a:br>
              <a:rPr lang="fr"/>
            </a:br>
            <a:r>
              <a:rPr lang="fr" sz="1600"/>
              <a:t/>
            </a:r>
            <a:br>
              <a:rPr lang="fr" sz="1600"/>
            </a:b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a:spLocks noGrp="1"/>
          </p:cNvSpPr>
          <p:nvPr>
            <p:ph type="title"/>
          </p:nvPr>
        </p:nvSpPr>
        <p:spPr>
          <a:xfrm>
            <a:off x="374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HAVING</a:t>
            </a:r>
            <a:endParaRPr/>
          </a:p>
        </p:txBody>
      </p:sp>
      <p:sp>
        <p:nvSpPr>
          <p:cNvPr id="637" name="Google Shape;637;p101"/>
          <p:cNvSpPr txBox="1">
            <a:spLocks noGrp="1"/>
          </p:cNvSpPr>
          <p:nvPr>
            <p:ph type="body" idx="1"/>
          </p:nvPr>
        </p:nvSpPr>
        <p:spPr>
          <a:xfrm>
            <a:off x="94925" y="572700"/>
            <a:ext cx="8956200" cy="4452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b="1"/>
              <a:t>Syntaxe</a:t>
            </a:r>
            <a:r>
              <a:rPr lang="fr"/>
              <a:t/>
            </a:r>
            <a:br>
              <a:rPr lang="fr"/>
            </a:br>
            <a:r>
              <a:rPr lang="fr"/>
              <a:t/>
            </a:r>
            <a:br>
              <a:rPr lang="fr"/>
            </a:br>
            <a:r>
              <a:rPr lang="fr"/>
              <a:t>L’utilisation de HAVING s’utilise de la manière suivante :</a:t>
            </a:r>
            <a:br>
              <a:rPr lang="fr"/>
            </a:br>
            <a:r>
              <a:rPr lang="fr" b="1"/>
              <a:t>SELECT colonne1, SUM(colonne2)</a:t>
            </a:r>
            <a:br>
              <a:rPr lang="fr" b="1"/>
            </a:br>
            <a:r>
              <a:rPr lang="fr" b="1"/>
              <a:t>FROM nom_table</a:t>
            </a:r>
            <a:br>
              <a:rPr lang="fr" b="1"/>
            </a:br>
            <a:r>
              <a:rPr lang="fr" b="1"/>
              <a:t>GROUP BY colonne1</a:t>
            </a:r>
            <a:r>
              <a:rPr lang="fr"/>
              <a:t/>
            </a:r>
            <a:br>
              <a:rPr lang="fr"/>
            </a:br>
            <a:r>
              <a:rPr lang="fr" b="1"/>
              <a:t>HAVING fonction(colonne2) operateur valeur</a:t>
            </a:r>
            <a:br>
              <a:rPr lang="fr" b="1"/>
            </a:br>
            <a:r>
              <a:rPr lang="fr"/>
              <a:t>Cela permet donc de SÉLECTIONNER les colonnes DE la table « nom_table » en GROUPANT les lignes qui ont des valeurs identiques sur la colonne « colonne1 » et que la condition de HAVING soit respectée.</a:t>
            </a:r>
            <a:br>
              <a:rPr lang="fr"/>
            </a:br>
            <a:r>
              <a:rPr lang="fr"/>
              <a:t/>
            </a:r>
            <a:br>
              <a:rPr lang="fr"/>
            </a:br>
            <a:r>
              <a:rPr lang="fr" u="sng"/>
              <a:t>Important</a:t>
            </a:r>
            <a:r>
              <a:rPr lang="fr"/>
              <a:t> : HAVING est très souvent utilisé en même temps que GROUP BY bien que ce ne soit pas obligatoire.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7300"/>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3"/>
              </a:buClr>
              <a:buFont typeface="Alfa Slab One"/>
              <a:buNone/>
            </a:pPr>
            <a:r>
              <a:rPr lang="fr" sz="2600"/>
              <a:t>Utilisation de MySQL en ligne de commande</a:t>
            </a:r>
            <a:endParaRPr sz="2600"/>
          </a:p>
        </p:txBody>
      </p:sp>
      <p:sp>
        <p:nvSpPr>
          <p:cNvPr id="112" name="Google Shape;112;p21"/>
          <p:cNvSpPr txBox="1">
            <a:spLocks noGrp="1"/>
          </p:cNvSpPr>
          <p:nvPr>
            <p:ph type="body" idx="1"/>
          </p:nvPr>
        </p:nvSpPr>
        <p:spPr>
          <a:xfrm>
            <a:off x="239675" y="537700"/>
            <a:ext cx="8520600" cy="3948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r>
              <a:rPr lang="fr"/>
              <a:t>0- Démarrer MySQL</a:t>
            </a:r>
            <a:endParaRPr/>
          </a:p>
          <a:p>
            <a:pPr marL="457200" marR="0" lvl="0" indent="0" algn="l" rtl="0">
              <a:lnSpc>
                <a:spcPct val="115000"/>
              </a:lnSpc>
              <a:spcBef>
                <a:spcPts val="0"/>
              </a:spcBef>
              <a:spcAft>
                <a:spcPts val="0"/>
              </a:spcAft>
              <a:buNone/>
            </a:pPr>
            <a:r>
              <a:rPr lang="fr" b="1"/>
              <a:t>C:\wamp64\bin\mysql\mysql5.7.19\bin\mysqld.exe</a:t>
            </a:r>
            <a:endParaRPr b="1"/>
          </a:p>
          <a:p>
            <a:pPr marL="457200" marR="0" lvl="0" indent="0" algn="l" rtl="0">
              <a:lnSpc>
                <a:spcPct val="115000"/>
              </a:lnSpc>
              <a:spcBef>
                <a:spcPts val="0"/>
              </a:spcBef>
              <a:spcAft>
                <a:spcPts val="0"/>
              </a:spcAft>
              <a:buNone/>
            </a:pPr>
            <a:endParaRPr b="1"/>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endParaRPr/>
          </a:p>
          <a:p>
            <a:pPr marL="457200" marR="0" lvl="0" indent="0" algn="l" rtl="0">
              <a:lnSpc>
                <a:spcPct val="115000"/>
              </a:lnSpc>
              <a:spcBef>
                <a:spcPts val="0"/>
              </a:spcBef>
              <a:spcAft>
                <a:spcPts val="0"/>
              </a:spcAft>
              <a:buNone/>
            </a:pPr>
            <a:r>
              <a:rPr lang="fr"/>
              <a:t>Et pour arrêter le serveur : </a:t>
            </a:r>
            <a:endParaRPr/>
          </a:p>
          <a:p>
            <a:pPr marL="457200" marR="0" lvl="0" indent="0" algn="l" rtl="0">
              <a:lnSpc>
                <a:spcPct val="115000"/>
              </a:lnSpc>
              <a:spcBef>
                <a:spcPts val="0"/>
              </a:spcBef>
              <a:spcAft>
                <a:spcPts val="0"/>
              </a:spcAft>
              <a:buNone/>
            </a:pPr>
            <a:r>
              <a:rPr lang="fr" b="1"/>
              <a:t>C:\wamp64\bin\mysql\mysql5.7.19\bin\mysqladmin -u root shutdown</a:t>
            </a:r>
            <a:endParaRPr b="1"/>
          </a:p>
          <a:p>
            <a:pPr marL="457200" marR="0" lvl="0" indent="0" algn="l" rtl="0">
              <a:lnSpc>
                <a:spcPct val="115000"/>
              </a:lnSpc>
              <a:spcBef>
                <a:spcPts val="0"/>
              </a:spcBef>
              <a:spcAft>
                <a:spcPts val="0"/>
              </a:spcAft>
              <a:buNone/>
            </a:pPr>
            <a:endParaRPr b="1"/>
          </a:p>
          <a:p>
            <a:pPr marL="457200" marR="0" lvl="0" indent="0" algn="l" rtl="0">
              <a:lnSpc>
                <a:spcPct val="115000"/>
              </a:lnSpc>
              <a:spcBef>
                <a:spcPts val="0"/>
              </a:spcBef>
              <a:spcAft>
                <a:spcPts val="0"/>
              </a:spcAft>
              <a:buNone/>
            </a:pPr>
            <a:endParaRPr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2"/>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HAVING</a:t>
            </a:r>
            <a:endParaRPr/>
          </a:p>
        </p:txBody>
      </p:sp>
      <p:sp>
        <p:nvSpPr>
          <p:cNvPr id="643" name="Google Shape;643;p102"/>
          <p:cNvSpPr txBox="1">
            <a:spLocks noGrp="1"/>
          </p:cNvSpPr>
          <p:nvPr>
            <p:ph type="body" idx="1"/>
          </p:nvPr>
        </p:nvSpPr>
        <p:spPr>
          <a:xfrm>
            <a:off x="94925" y="572700"/>
            <a:ext cx="8938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44" name="Google Shape;644;p102"/>
          <p:cNvPicPr preferRelativeResize="0"/>
          <p:nvPr/>
        </p:nvPicPr>
        <p:blipFill rotWithShape="1">
          <a:blip r:embed="rId3">
            <a:alphaModFix/>
          </a:blip>
          <a:srcRect l="57741" t="30746" r="4625" b="15056"/>
          <a:stretch/>
        </p:blipFill>
        <p:spPr>
          <a:xfrm>
            <a:off x="94925" y="572700"/>
            <a:ext cx="3291125" cy="2787550"/>
          </a:xfrm>
          <a:prstGeom prst="rect">
            <a:avLst/>
          </a:prstGeom>
          <a:noFill/>
          <a:ln>
            <a:noFill/>
          </a:ln>
        </p:spPr>
      </p:pic>
      <p:sp>
        <p:nvSpPr>
          <p:cNvPr id="645" name="Google Shape;645;p102"/>
          <p:cNvSpPr txBox="1"/>
          <p:nvPr/>
        </p:nvSpPr>
        <p:spPr>
          <a:xfrm>
            <a:off x="4177350" y="952175"/>
            <a:ext cx="4232400" cy="15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SELECT nom, prenom, SUM(montant) FROM utilisateurs GROUP BY nom</a:t>
            </a:r>
            <a:endParaRPr sz="1800"/>
          </a:p>
          <a:p>
            <a:pPr marL="0" lvl="0" indent="0" algn="l" rtl="0">
              <a:spcBef>
                <a:spcPts val="0"/>
              </a:spcBef>
              <a:spcAft>
                <a:spcPts val="0"/>
              </a:spcAft>
              <a:buNone/>
            </a:pPr>
            <a:r>
              <a:rPr lang="fr" sz="1800"/>
              <a:t>HAVING SUM(montant) &gt; 20</a:t>
            </a:r>
            <a:endParaRPr sz="1800"/>
          </a:p>
        </p:txBody>
      </p:sp>
      <p:cxnSp>
        <p:nvCxnSpPr>
          <p:cNvPr id="646" name="Google Shape;646;p102"/>
          <p:cNvCxnSpPr/>
          <p:nvPr/>
        </p:nvCxnSpPr>
        <p:spPr>
          <a:xfrm>
            <a:off x="6092675" y="1923325"/>
            <a:ext cx="9000" cy="827400"/>
          </a:xfrm>
          <a:prstGeom prst="straightConnector1">
            <a:avLst/>
          </a:prstGeom>
          <a:noFill/>
          <a:ln w="38100" cap="flat" cmpd="sng">
            <a:solidFill>
              <a:schemeClr val="dk2"/>
            </a:solidFill>
            <a:prstDash val="solid"/>
            <a:round/>
            <a:headEnd type="none" w="med" len="med"/>
            <a:tailEnd type="triangle" w="med" len="med"/>
          </a:ln>
        </p:spPr>
      </p:cxnSp>
      <p:pic>
        <p:nvPicPr>
          <p:cNvPr id="647" name="Google Shape;647;p102"/>
          <p:cNvPicPr preferRelativeResize="0"/>
          <p:nvPr/>
        </p:nvPicPr>
        <p:blipFill rotWithShape="1">
          <a:blip r:embed="rId4">
            <a:alphaModFix/>
          </a:blip>
          <a:srcRect l="47950" t="37229" r="4059" b="25009"/>
          <a:stretch/>
        </p:blipFill>
        <p:spPr>
          <a:xfrm>
            <a:off x="4483050" y="2797225"/>
            <a:ext cx="4550074" cy="221937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3"/>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ORDER BY</a:t>
            </a:r>
            <a:endParaRPr/>
          </a:p>
        </p:txBody>
      </p:sp>
      <p:sp>
        <p:nvSpPr>
          <p:cNvPr id="653" name="Google Shape;653;p103"/>
          <p:cNvSpPr txBox="1">
            <a:spLocks noGrp="1"/>
          </p:cNvSpPr>
          <p:nvPr>
            <p:ph type="body" idx="1"/>
          </p:nvPr>
        </p:nvSpPr>
        <p:spPr>
          <a:xfrm>
            <a:off x="148875" y="572700"/>
            <a:ext cx="8857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a:t>La commande ORDER BY permet de trier les lignes dans un résultat d’une requête SQL. Il est possible de trier les données sur une ou plusieurs colonnes, par ordre ascendant ou descendant.</a:t>
            </a:r>
            <a:br>
              <a:rPr lang="fr"/>
            </a:br>
            <a:r>
              <a:rPr lang="fr"/>
              <a:t/>
            </a:r>
            <a:br>
              <a:rPr lang="fr"/>
            </a:br>
            <a:r>
              <a:rPr lang="fr" b="1"/>
              <a:t>Syntaxe</a:t>
            </a:r>
            <a:r>
              <a:rPr lang="fr"/>
              <a:t/>
            </a:r>
            <a:br>
              <a:rPr lang="fr"/>
            </a:br>
            <a:r>
              <a:rPr lang="fr"/>
              <a:t/>
            </a:r>
            <a:br>
              <a:rPr lang="fr"/>
            </a:br>
            <a:r>
              <a:rPr lang="fr"/>
              <a:t>Une requête où l’on souhaite filtrer l’ordre des résultats utilise la commande ORDER BY de la sorte :</a:t>
            </a:r>
            <a:br>
              <a:rPr lang="fr"/>
            </a:br>
            <a:r>
              <a:rPr lang="fr"/>
              <a:t/>
            </a:r>
            <a:br>
              <a:rPr lang="fr"/>
            </a:br>
            <a:r>
              <a:rPr lang="fr" b="1"/>
              <a:t>SELECT colonne1, colonne2</a:t>
            </a:r>
            <a:br>
              <a:rPr lang="fr" b="1"/>
            </a:br>
            <a:r>
              <a:rPr lang="fr" b="1"/>
              <a:t>FROM table</a:t>
            </a:r>
            <a:br>
              <a:rPr lang="fr" b="1"/>
            </a:br>
            <a:r>
              <a:rPr lang="fr" b="1"/>
              <a:t>ORDER BY colonne1</a:t>
            </a:r>
            <a:endParaRPr b="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0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ORDER BY</a:t>
            </a:r>
            <a:endParaRPr/>
          </a:p>
        </p:txBody>
      </p:sp>
      <p:sp>
        <p:nvSpPr>
          <p:cNvPr id="659" name="Google Shape;659;p104"/>
          <p:cNvSpPr txBox="1">
            <a:spLocks noGrp="1"/>
          </p:cNvSpPr>
          <p:nvPr>
            <p:ph type="body" idx="1"/>
          </p:nvPr>
        </p:nvSpPr>
        <p:spPr>
          <a:xfrm>
            <a:off x="148875" y="572700"/>
            <a:ext cx="8857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Par défaut les résultats sont classés par ordre ascendant, toutefois il est possible d’inverser l’ordre en utilisant le suffixe DESC après le nom de la colonne. Par ailleurs, il est possible de trier sur plusieurs colonnes en les séparant par une virgule. Une requête plus élaborée ressemblerait à cela :</a:t>
            </a:r>
            <a:br>
              <a:rPr lang="fr"/>
            </a:br>
            <a:r>
              <a:rPr lang="fr"/>
              <a:t/>
            </a:r>
            <a:br>
              <a:rPr lang="fr"/>
            </a:br>
            <a:r>
              <a:rPr lang="fr" b="1"/>
              <a:t>SELECT colonne1, colonne2, colonne3</a:t>
            </a:r>
            <a:br>
              <a:rPr lang="fr" b="1"/>
            </a:br>
            <a:r>
              <a:rPr lang="fr" b="1"/>
              <a:t>FROM table</a:t>
            </a:r>
            <a:br>
              <a:rPr lang="fr" b="1"/>
            </a:br>
            <a:r>
              <a:rPr lang="fr" b="1"/>
              <a:t>ORDER BY colonne1 DESC, colonne2 ASC</a:t>
            </a:r>
            <a:r>
              <a:rPr lang="fr"/>
              <a:t/>
            </a:r>
            <a:br>
              <a:rPr lang="fr"/>
            </a:br>
            <a:endParaRPr/>
          </a:p>
          <a:p>
            <a:pPr marL="0" lvl="0" indent="0" algn="l" rtl="0">
              <a:spcBef>
                <a:spcPts val="1600"/>
              </a:spcBef>
              <a:spcAft>
                <a:spcPts val="1600"/>
              </a:spcAft>
              <a:buNone/>
            </a:pPr>
            <a:r>
              <a:rPr lang="fr" u="sng"/>
              <a:t>A noter </a:t>
            </a:r>
            <a:r>
              <a:rPr lang="fr"/>
              <a:t>: il n’est pas obligé d’utiliser le suffixe « ASC » sachant que les résultats sont toujours classés par ordre ascendant par défaut. Toutefois, c’est plus pratique pour mieux s’y retrouver, surtout si on a oublié l’ordre par défaut.</a:t>
            </a:r>
            <a:endParaRPr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5"/>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SQL ORDER BY</a:t>
            </a:r>
            <a:endParaRPr/>
          </a:p>
        </p:txBody>
      </p:sp>
      <p:sp>
        <p:nvSpPr>
          <p:cNvPr id="665" name="Google Shape;665;p105"/>
          <p:cNvSpPr txBox="1">
            <a:spLocks noGrp="1"/>
          </p:cNvSpPr>
          <p:nvPr>
            <p:ph type="body" idx="1"/>
          </p:nvPr>
        </p:nvSpPr>
        <p:spPr>
          <a:xfrm>
            <a:off x="94925" y="572700"/>
            <a:ext cx="8938200" cy="444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66" name="Google Shape;666;p105"/>
          <p:cNvPicPr preferRelativeResize="0"/>
          <p:nvPr/>
        </p:nvPicPr>
        <p:blipFill rotWithShape="1">
          <a:blip r:embed="rId3">
            <a:alphaModFix/>
          </a:blip>
          <a:srcRect l="57741" t="30746" r="4625" b="15056"/>
          <a:stretch/>
        </p:blipFill>
        <p:spPr>
          <a:xfrm>
            <a:off x="94925" y="572700"/>
            <a:ext cx="3291125" cy="2787550"/>
          </a:xfrm>
          <a:prstGeom prst="rect">
            <a:avLst/>
          </a:prstGeom>
          <a:noFill/>
          <a:ln>
            <a:noFill/>
          </a:ln>
        </p:spPr>
      </p:pic>
      <p:sp>
        <p:nvSpPr>
          <p:cNvPr id="667" name="Google Shape;667;p105"/>
          <p:cNvSpPr txBox="1"/>
          <p:nvPr/>
        </p:nvSpPr>
        <p:spPr>
          <a:xfrm>
            <a:off x="4237250" y="572700"/>
            <a:ext cx="4232400" cy="103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sz="1800"/>
              <a:t>SELECT * FROM utilisateurs ORDER BY age DESC</a:t>
            </a:r>
            <a:endParaRPr sz="1800"/>
          </a:p>
        </p:txBody>
      </p:sp>
      <p:cxnSp>
        <p:nvCxnSpPr>
          <p:cNvPr id="668" name="Google Shape;668;p105"/>
          <p:cNvCxnSpPr/>
          <p:nvPr/>
        </p:nvCxnSpPr>
        <p:spPr>
          <a:xfrm>
            <a:off x="6346700" y="945000"/>
            <a:ext cx="13500" cy="663600"/>
          </a:xfrm>
          <a:prstGeom prst="straightConnector1">
            <a:avLst/>
          </a:prstGeom>
          <a:noFill/>
          <a:ln w="38100" cap="flat" cmpd="sng">
            <a:solidFill>
              <a:schemeClr val="dk2"/>
            </a:solidFill>
            <a:prstDash val="solid"/>
            <a:round/>
            <a:headEnd type="none" w="med" len="med"/>
            <a:tailEnd type="triangle" w="med" len="med"/>
          </a:ln>
        </p:spPr>
      </p:cxnSp>
      <p:pic>
        <p:nvPicPr>
          <p:cNvPr id="669" name="Google Shape;669;p105"/>
          <p:cNvPicPr preferRelativeResize="0"/>
          <p:nvPr/>
        </p:nvPicPr>
        <p:blipFill rotWithShape="1">
          <a:blip r:embed="rId4">
            <a:alphaModFix/>
          </a:blip>
          <a:srcRect l="59845" t="23227" r="620" b="11561"/>
          <a:stretch/>
        </p:blipFill>
        <p:spPr>
          <a:xfrm>
            <a:off x="4635925" y="1662525"/>
            <a:ext cx="3614851" cy="33540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06"/>
          <p:cNvSpPr txBox="1">
            <a:spLocks noGrp="1"/>
          </p:cNvSpPr>
          <p:nvPr>
            <p:ph type="title"/>
          </p:nvPr>
        </p:nvSpPr>
        <p:spPr>
          <a:xfrm>
            <a:off x="392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Fonctions SQL </a:t>
            </a:r>
            <a:endParaRPr/>
          </a:p>
        </p:txBody>
      </p:sp>
      <p:sp>
        <p:nvSpPr>
          <p:cNvPr id="675" name="Google Shape;675;p106"/>
          <p:cNvSpPr txBox="1">
            <a:spLocks noGrp="1"/>
          </p:cNvSpPr>
          <p:nvPr>
            <p:ph type="body" idx="1"/>
          </p:nvPr>
        </p:nvSpPr>
        <p:spPr>
          <a:xfrm>
            <a:off x="311700" y="572700"/>
            <a:ext cx="8520600" cy="441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 sz="1700"/>
              <a:t>Les fonctions SQL permettent d’effectuer des requêtes plus élaborées, par exemple adaptant les résultats pour qu’une chaîne soit affichée en majuscule ou bien pour enregistrer une chaîne avec la date actuelle.SUM() calculer la somme d’un set de résultat</a:t>
            </a:r>
            <a:br>
              <a:rPr lang="fr" sz="1700"/>
            </a:br>
            <a:r>
              <a:rPr lang="fr" sz="1700" b="1"/>
              <a:t>AVG()</a:t>
            </a:r>
            <a:r>
              <a:rPr lang="fr" sz="1700"/>
              <a:t> obtenir le résultat moyen(fonctionne bien pour un entier)</a:t>
            </a:r>
            <a:br>
              <a:rPr lang="fr" sz="1700"/>
            </a:br>
            <a:r>
              <a:rPr lang="fr" sz="1700" b="1"/>
              <a:t>MAX()</a:t>
            </a:r>
            <a:r>
              <a:rPr lang="fr" sz="1700"/>
              <a:t> obtenir le résultat maximum (fonctionne bien pour un entier)</a:t>
            </a:r>
            <a:br>
              <a:rPr lang="fr" sz="1700"/>
            </a:br>
            <a:r>
              <a:rPr lang="fr" sz="1700" b="1"/>
              <a:t>MIN()</a:t>
            </a:r>
            <a:r>
              <a:rPr lang="fr" sz="1700"/>
              <a:t> obtenir le résultat minimum</a:t>
            </a:r>
            <a:br>
              <a:rPr lang="fr" sz="1700"/>
            </a:br>
            <a:r>
              <a:rPr lang="fr" sz="1700" b="1"/>
              <a:t>COUNT()</a:t>
            </a:r>
            <a:r>
              <a:rPr lang="fr" sz="1700"/>
              <a:t> compter le nombre de lignes dans un résultat</a:t>
            </a:r>
            <a:br>
              <a:rPr lang="fr" sz="1700"/>
            </a:br>
            <a:r>
              <a:rPr lang="fr" sz="1700" b="1"/>
              <a:t>ROUND()</a:t>
            </a:r>
            <a:r>
              <a:rPr lang="fr" sz="1700"/>
              <a:t> arrondir la valeur</a:t>
            </a:r>
            <a:br>
              <a:rPr lang="fr" sz="1700"/>
            </a:br>
            <a:r>
              <a:rPr lang="fr" sz="1700" b="1"/>
              <a:t>UPPER()</a:t>
            </a:r>
            <a:r>
              <a:rPr lang="fr" sz="1700"/>
              <a:t> afficher une chaîne en majuscule</a:t>
            </a:r>
            <a:br>
              <a:rPr lang="fr" sz="1700"/>
            </a:br>
            <a:r>
              <a:rPr lang="fr" sz="1700" b="1"/>
              <a:t>LOWER()</a:t>
            </a:r>
            <a:r>
              <a:rPr lang="fr" sz="1700"/>
              <a:t> afficher une chaîne en minuscule</a:t>
            </a:r>
            <a:br>
              <a:rPr lang="fr" sz="1700"/>
            </a:br>
            <a:r>
              <a:rPr lang="fr" sz="1700" b="1"/>
              <a:t>NOW()</a:t>
            </a:r>
            <a:r>
              <a:rPr lang="fr" sz="1700"/>
              <a:t> date et heure actuelle</a:t>
            </a:r>
            <a:br>
              <a:rPr lang="fr" sz="1700"/>
            </a:br>
            <a:r>
              <a:rPr lang="fr" sz="1700" b="1"/>
              <a:t>RAND()</a:t>
            </a:r>
            <a:r>
              <a:rPr lang="fr" sz="1700"/>
              <a:t> retourner un nombre aléatoire</a:t>
            </a:r>
            <a:br>
              <a:rPr lang="fr" sz="1700"/>
            </a:br>
            <a:r>
              <a:rPr lang="fr" sz="1700" b="1"/>
              <a:t>CONCAT()</a:t>
            </a:r>
            <a:r>
              <a:rPr lang="fr" sz="1700"/>
              <a:t> concaténer des chaînes de caractères</a:t>
            </a:r>
            <a:br>
              <a:rPr lang="fr" sz="1700"/>
            </a:br>
            <a:r>
              <a:rPr lang="fr" sz="1700" b="1"/>
              <a:t>CURRENT_DATE()</a:t>
            </a:r>
            <a:r>
              <a:rPr lang="fr" sz="1700"/>
              <a:t> date actuelle</a:t>
            </a:r>
            <a:endParaRPr sz="17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7"/>
          <p:cNvSpPr txBox="1">
            <a:spLocks noGrp="1"/>
          </p:cNvSpPr>
          <p:nvPr>
            <p:ph type="title"/>
          </p:nvPr>
        </p:nvSpPr>
        <p:spPr>
          <a:xfrm>
            <a:off x="428600" y="-116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Fonctions SQL </a:t>
            </a:r>
            <a:endParaRPr/>
          </a:p>
        </p:txBody>
      </p:sp>
      <p:sp>
        <p:nvSpPr>
          <p:cNvPr id="681" name="Google Shape;681;p107"/>
          <p:cNvSpPr txBox="1">
            <a:spLocks noGrp="1"/>
          </p:cNvSpPr>
          <p:nvPr>
            <p:ph type="body" idx="1"/>
          </p:nvPr>
        </p:nvSpPr>
        <p:spPr>
          <a:xfrm>
            <a:off x="311700" y="389650"/>
            <a:ext cx="8520600" cy="45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Exemples:</a:t>
            </a:r>
            <a:endParaRPr/>
          </a:p>
          <a:p>
            <a:pPr marL="0" lvl="0" indent="0" algn="l" rtl="0">
              <a:spcBef>
                <a:spcPts val="1600"/>
              </a:spcBef>
              <a:spcAft>
                <a:spcPts val="0"/>
              </a:spcAft>
              <a:buNone/>
            </a:pPr>
            <a:r>
              <a:rPr lang="fr" b="1"/>
              <a:t>                                                       </a:t>
            </a:r>
            <a:r>
              <a:rPr lang="fr" sz="1400" b="1"/>
              <a:t>SELECT AVG(age) FROM utilisateurs </a:t>
            </a:r>
            <a:r>
              <a:rPr lang="fr" sz="1400"/>
              <a:t>//Resultat: 24.5556</a:t>
            </a:r>
            <a:endParaRPr sz="1400"/>
          </a:p>
          <a:p>
            <a:pPr marL="0" lvl="0" indent="0" algn="l" rtl="0">
              <a:spcBef>
                <a:spcPts val="1600"/>
              </a:spcBef>
              <a:spcAft>
                <a:spcPts val="0"/>
              </a:spcAft>
              <a:buNone/>
            </a:pPr>
            <a:r>
              <a:rPr lang="fr" sz="1400" b="1"/>
              <a:t>                                                                      SELECT MAX(age) FROM utilisateurs </a:t>
            </a:r>
            <a:r>
              <a:rPr lang="fr" sz="1400"/>
              <a:t>//Résultat: 30 </a:t>
            </a:r>
            <a:endParaRPr sz="1400"/>
          </a:p>
          <a:p>
            <a:pPr marL="0" lvl="0" indent="0" algn="l" rtl="0">
              <a:spcBef>
                <a:spcPts val="1600"/>
              </a:spcBef>
              <a:spcAft>
                <a:spcPts val="0"/>
              </a:spcAft>
              <a:buNone/>
            </a:pPr>
            <a:r>
              <a:rPr lang="fr" sz="1400" b="1"/>
              <a:t>                                                                      SELECT Count(age) FROM utilisateurs </a:t>
            </a:r>
            <a:r>
              <a:rPr lang="fr" sz="1400"/>
              <a:t>//Résultat: 9</a:t>
            </a:r>
            <a:endParaRPr sz="1400"/>
          </a:p>
          <a:p>
            <a:pPr marL="0" lvl="0" indent="0" algn="l" rtl="0">
              <a:spcBef>
                <a:spcPts val="1600"/>
              </a:spcBef>
              <a:spcAft>
                <a:spcPts val="0"/>
              </a:spcAft>
              <a:buNone/>
            </a:pPr>
            <a:r>
              <a:rPr lang="fr" sz="1400"/>
              <a:t>                                                                      </a:t>
            </a:r>
            <a:endParaRPr sz="1400"/>
          </a:p>
          <a:p>
            <a:pPr marL="3200400" lvl="0" indent="0" algn="l" rtl="0">
              <a:spcBef>
                <a:spcPts val="1600"/>
              </a:spcBef>
              <a:spcAft>
                <a:spcPts val="1600"/>
              </a:spcAft>
              <a:buNone/>
            </a:pPr>
            <a:endParaRPr sz="1400"/>
          </a:p>
        </p:txBody>
      </p:sp>
      <p:pic>
        <p:nvPicPr>
          <p:cNvPr id="682" name="Google Shape;682;p107"/>
          <p:cNvPicPr preferRelativeResize="0"/>
          <p:nvPr/>
        </p:nvPicPr>
        <p:blipFill rotWithShape="1">
          <a:blip r:embed="rId3">
            <a:alphaModFix/>
          </a:blip>
          <a:srcRect l="57741" t="30746" r="4625" b="15056"/>
          <a:stretch/>
        </p:blipFill>
        <p:spPr>
          <a:xfrm>
            <a:off x="202825" y="869450"/>
            <a:ext cx="3291125" cy="2787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08"/>
          <p:cNvSpPr txBox="1">
            <a:spLocks noGrp="1"/>
          </p:cNvSpPr>
          <p:nvPr>
            <p:ph type="title"/>
          </p:nvPr>
        </p:nvSpPr>
        <p:spPr>
          <a:xfrm>
            <a:off x="428600" y="-116900"/>
            <a:ext cx="8520600" cy="4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Exercices </a:t>
            </a:r>
            <a:endParaRPr/>
          </a:p>
        </p:txBody>
      </p:sp>
      <p:sp>
        <p:nvSpPr>
          <p:cNvPr id="688" name="Google Shape;688;p108"/>
          <p:cNvSpPr txBox="1">
            <a:spLocks noGrp="1"/>
          </p:cNvSpPr>
          <p:nvPr>
            <p:ph type="body" idx="1"/>
          </p:nvPr>
        </p:nvSpPr>
        <p:spPr>
          <a:xfrm>
            <a:off x="311700" y="424675"/>
            <a:ext cx="8520600" cy="459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b="1"/>
              <a:t>Exercices de requêtes SQL:</a:t>
            </a:r>
            <a:endParaRPr b="1"/>
          </a:p>
          <a:p>
            <a:pPr marL="0" lvl="0" indent="0" algn="l" rtl="0">
              <a:spcBef>
                <a:spcPts val="1600"/>
              </a:spcBef>
              <a:spcAft>
                <a:spcPts val="0"/>
              </a:spcAft>
              <a:buNone/>
            </a:pPr>
            <a:endParaRPr b="1"/>
          </a:p>
          <a:p>
            <a:pPr marL="0" lvl="0" indent="0" algn="l" rtl="0">
              <a:spcBef>
                <a:spcPts val="1600"/>
              </a:spcBef>
              <a:spcAft>
                <a:spcPts val="0"/>
              </a:spcAft>
              <a:buNone/>
            </a:pPr>
            <a:endParaRPr b="1"/>
          </a:p>
          <a:p>
            <a:pPr marL="0" lvl="0" indent="0" algn="l" rtl="0">
              <a:spcBef>
                <a:spcPts val="1600"/>
              </a:spcBef>
              <a:spcAft>
                <a:spcPts val="0"/>
              </a:spcAft>
              <a:buNone/>
            </a:pPr>
            <a:endParaRPr/>
          </a:p>
          <a:p>
            <a:pPr marL="0" lvl="0" indent="0" algn="l" rtl="0">
              <a:spcBef>
                <a:spcPts val="1600"/>
              </a:spcBef>
              <a:spcAft>
                <a:spcPts val="0"/>
              </a:spcAft>
              <a:buNone/>
            </a:pPr>
            <a:r>
              <a:rPr lang="fr" b="1"/>
              <a:t>                                                      </a:t>
            </a:r>
            <a:r>
              <a:rPr lang="fr"/>
              <a:t>                                                                      </a:t>
            </a:r>
            <a:endParaRPr/>
          </a:p>
          <a:p>
            <a:pPr marL="3200400" lvl="0" indent="0" algn="l" rtl="0">
              <a:spcBef>
                <a:spcPts val="1600"/>
              </a:spcBef>
              <a:spcAft>
                <a:spcPts val="1600"/>
              </a:spcAft>
              <a:buNone/>
            </a:pP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09"/>
          <p:cNvSpPr txBox="1">
            <a:spLocks noGrp="1"/>
          </p:cNvSpPr>
          <p:nvPr>
            <p:ph type="title"/>
          </p:nvPr>
        </p:nvSpPr>
        <p:spPr>
          <a:xfrm>
            <a:off x="392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INSERT INTO ﻿</a:t>
            </a:r>
            <a:endParaRPr/>
          </a:p>
        </p:txBody>
      </p:sp>
      <p:sp>
        <p:nvSpPr>
          <p:cNvPr id="694" name="Google Shape;694;p109"/>
          <p:cNvSpPr txBox="1">
            <a:spLocks noGrp="1"/>
          </p:cNvSpPr>
          <p:nvPr>
            <p:ph type="body" idx="1"/>
          </p:nvPr>
        </p:nvSpPr>
        <p:spPr>
          <a:xfrm>
            <a:off x="311700" y="500675"/>
            <a:ext cx="8520600" cy="457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400"/>
              <a:t>La syntaxe pour l’insertion de données dans une table une ligne à la fois est comme suit :</a:t>
            </a:r>
            <a:br>
              <a:rPr lang="fr" sz="1400"/>
            </a:br>
            <a:r>
              <a:rPr lang="fr" sz="1400" b="1">
                <a:solidFill>
                  <a:schemeClr val="accent3"/>
                </a:solidFill>
              </a:rPr>
              <a:t>INSERT INTO "nom de table" ("colonne 1", "colonne 2", ...)</a:t>
            </a:r>
            <a:br>
              <a:rPr lang="fr" sz="1400" b="1">
                <a:solidFill>
                  <a:schemeClr val="accent3"/>
                </a:solidFill>
              </a:rPr>
            </a:br>
            <a:r>
              <a:rPr lang="fr" sz="1400" b="1">
                <a:solidFill>
                  <a:schemeClr val="accent3"/>
                </a:solidFill>
              </a:rPr>
              <a:t>VALUES ("valeur 1", "valeur 2", ...);</a:t>
            </a:r>
            <a:endParaRPr sz="1400" b="1">
              <a:solidFill>
                <a:schemeClr val="accent3"/>
              </a:solidFill>
            </a:endParaRPr>
          </a:p>
          <a:p>
            <a:pPr marL="0" lvl="0" indent="0" algn="l" rtl="0">
              <a:spcBef>
                <a:spcPts val="1600"/>
              </a:spcBef>
              <a:spcAft>
                <a:spcPts val="0"/>
              </a:spcAft>
              <a:buNone/>
            </a:pPr>
            <a:r>
              <a:rPr lang="fr" sz="1400">
                <a:solidFill>
                  <a:srgbClr val="434343"/>
                </a:solidFill>
              </a:rPr>
              <a:t>Ex: INSERT INTO jobs VALUES(1001,'OFFICER',8000);</a:t>
            </a:r>
            <a:endParaRPr sz="1400">
              <a:solidFill>
                <a:srgbClr val="434343"/>
              </a:solidFill>
            </a:endParaRPr>
          </a:p>
          <a:p>
            <a:pPr marL="0" lvl="0" indent="0" algn="l" rtl="0">
              <a:spcBef>
                <a:spcPts val="1600"/>
              </a:spcBef>
              <a:spcAft>
                <a:spcPts val="0"/>
              </a:spcAft>
              <a:buNone/>
            </a:pPr>
            <a:r>
              <a:rPr lang="fr" sz="1400">
                <a:solidFill>
                  <a:srgbClr val="666666"/>
                </a:solidFill>
              </a:rPr>
              <a:t>Pour insérer des données provenant d’une autre table. La syntaxe est comme suit :</a:t>
            </a:r>
            <a:br>
              <a:rPr lang="fr" sz="1400">
                <a:solidFill>
                  <a:srgbClr val="666666"/>
                </a:solidFill>
              </a:rPr>
            </a:br>
            <a:r>
              <a:rPr lang="fr" sz="1400">
                <a:solidFill>
                  <a:srgbClr val="666666"/>
                </a:solidFill>
              </a:rPr>
              <a:t/>
            </a:r>
            <a:br>
              <a:rPr lang="fr" sz="1400">
                <a:solidFill>
                  <a:srgbClr val="666666"/>
                </a:solidFill>
              </a:rPr>
            </a:br>
            <a:r>
              <a:rPr lang="fr" sz="1400" b="1">
                <a:solidFill>
                  <a:schemeClr val="accent3"/>
                </a:solidFill>
              </a:rPr>
              <a:t>INSERT INTO "table1" ("column1", "column2", ...)</a:t>
            </a:r>
            <a:br>
              <a:rPr lang="fr" sz="1400" b="1">
                <a:solidFill>
                  <a:schemeClr val="accent3"/>
                </a:solidFill>
              </a:rPr>
            </a:br>
            <a:r>
              <a:rPr lang="fr" sz="1400" b="1">
                <a:solidFill>
                  <a:schemeClr val="accent3"/>
                </a:solidFill>
              </a:rPr>
              <a:t>SELECT "column3", "column4", ...</a:t>
            </a:r>
            <a:br>
              <a:rPr lang="fr" sz="1400" b="1">
                <a:solidFill>
                  <a:schemeClr val="accent3"/>
                </a:solidFill>
              </a:rPr>
            </a:br>
            <a:r>
              <a:rPr lang="fr" sz="1400" b="1">
                <a:solidFill>
                  <a:schemeClr val="accent3"/>
                </a:solidFill>
              </a:rPr>
              <a:t>FROM "table2";</a:t>
            </a:r>
            <a:endParaRPr sz="1400" b="1">
              <a:solidFill>
                <a:schemeClr val="accent3"/>
              </a:solidFill>
            </a:endParaRPr>
          </a:p>
          <a:p>
            <a:pPr marL="0" lvl="0" indent="0" algn="l" rtl="0">
              <a:spcBef>
                <a:spcPts val="1600"/>
              </a:spcBef>
              <a:spcAft>
                <a:spcPts val="0"/>
              </a:spcAft>
              <a:buNone/>
            </a:pPr>
            <a:r>
              <a:rPr lang="fr" sz="1400">
                <a:solidFill>
                  <a:srgbClr val="434343"/>
                </a:solidFill>
              </a:rPr>
              <a:t>Ex: INSERT INTO ma_nouvelle_table (numero_client, date, info1) SELECT id_client, sysdate, info1 FROM ma_table;</a:t>
            </a:r>
            <a:endParaRPr sz="1400">
              <a:solidFill>
                <a:srgbClr val="434343"/>
              </a:solidFill>
            </a:endParaRPr>
          </a:p>
          <a:p>
            <a:pPr marL="0" lvl="0" indent="0" algn="l" rtl="0">
              <a:spcBef>
                <a:spcPts val="1600"/>
              </a:spcBef>
              <a:spcAft>
                <a:spcPts val="0"/>
              </a:spcAft>
              <a:buNone/>
            </a:pPr>
            <a:r>
              <a:rPr lang="fr" sz="1400">
                <a:solidFill>
                  <a:srgbClr val="434343"/>
                </a:solidFill>
              </a:rPr>
              <a:t>Instruction SQL pour insérer 3 lignes par une seule instruction d’insertion:</a:t>
            </a:r>
            <a:endParaRPr sz="1400">
              <a:solidFill>
                <a:srgbClr val="434343"/>
              </a:solidFill>
            </a:endParaRPr>
          </a:p>
          <a:p>
            <a:pPr marL="0" lvl="0" indent="0" algn="l" rtl="0">
              <a:spcBef>
                <a:spcPts val="1600"/>
              </a:spcBef>
              <a:spcAft>
                <a:spcPts val="0"/>
              </a:spcAft>
              <a:buNone/>
            </a:pPr>
            <a:r>
              <a:rPr lang="fr" sz="1400">
                <a:solidFill>
                  <a:srgbClr val="434343"/>
                </a:solidFill>
              </a:rPr>
              <a:t>Ex: INSERT INTO countries VALUES('C0001','India',1001),</a:t>
            </a:r>
            <a:br>
              <a:rPr lang="fr" sz="1400">
                <a:solidFill>
                  <a:srgbClr val="434343"/>
                </a:solidFill>
              </a:rPr>
            </a:br>
            <a:r>
              <a:rPr lang="fr" sz="1400">
                <a:solidFill>
                  <a:srgbClr val="434343"/>
                </a:solidFill>
              </a:rPr>
              <a:t>('C0002','USA',1007),('C0003','UK',1003);</a:t>
            </a:r>
            <a:endParaRPr sz="1400">
              <a:solidFill>
                <a:srgbClr val="434343"/>
              </a:solidFill>
            </a:endParaRPr>
          </a:p>
          <a:p>
            <a:pPr marL="0" lvl="0" indent="0" algn="l" rtl="0">
              <a:spcBef>
                <a:spcPts val="1600"/>
              </a:spcBef>
              <a:spcAft>
                <a:spcPts val="1600"/>
              </a:spcAft>
              <a:buNone/>
            </a:pPr>
            <a:endParaRPr sz="1400">
              <a:solidFill>
                <a:srgbClr val="434343"/>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10"/>
          <p:cNvSpPr txBox="1">
            <a:spLocks noGrp="1"/>
          </p:cNvSpPr>
          <p:nvPr>
            <p:ph type="title"/>
          </p:nvPr>
        </p:nvSpPr>
        <p:spPr>
          <a:xfrm>
            <a:off x="392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UPDATE ﻿</a:t>
            </a:r>
            <a:endParaRPr/>
          </a:p>
        </p:txBody>
      </p:sp>
      <p:sp>
        <p:nvSpPr>
          <p:cNvPr id="700" name="Google Shape;700;p110"/>
          <p:cNvSpPr txBox="1">
            <a:spLocks noGrp="1"/>
          </p:cNvSpPr>
          <p:nvPr>
            <p:ph type="body" idx="1"/>
          </p:nvPr>
        </p:nvSpPr>
        <p:spPr>
          <a:xfrm>
            <a:off x="311700" y="572700"/>
            <a:ext cx="8520600" cy="44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700"/>
              <a:t>Pour modifier/mettre à jour les données dans une table, la syntaxe est :</a:t>
            </a:r>
            <a:endParaRPr sz="1700"/>
          </a:p>
          <a:p>
            <a:pPr marL="0" lvl="0" indent="0" algn="l" rtl="0">
              <a:spcBef>
                <a:spcPts val="1600"/>
              </a:spcBef>
              <a:spcAft>
                <a:spcPts val="1600"/>
              </a:spcAft>
              <a:buNone/>
            </a:pPr>
            <a:r>
              <a:rPr lang="fr" sz="1700" b="1">
                <a:solidFill>
                  <a:schemeClr val="accent3"/>
                </a:solidFill>
              </a:rPr>
              <a:t>UPDATE "nom de table"</a:t>
            </a:r>
            <a:br>
              <a:rPr lang="fr" sz="1700" b="1">
                <a:solidFill>
                  <a:schemeClr val="accent3"/>
                </a:solidFill>
              </a:rPr>
            </a:br>
            <a:r>
              <a:rPr lang="fr" sz="1700" b="1">
                <a:solidFill>
                  <a:schemeClr val="accent3"/>
                </a:solidFill>
              </a:rPr>
              <a:t>SET "colonne 1" = [nouvelle valeur]</a:t>
            </a:r>
            <a:br>
              <a:rPr lang="fr" sz="1700" b="1">
                <a:solidFill>
                  <a:schemeClr val="accent3"/>
                </a:solidFill>
              </a:rPr>
            </a:br>
            <a:r>
              <a:rPr lang="fr" sz="1700" b="1">
                <a:solidFill>
                  <a:schemeClr val="accent3"/>
                </a:solidFill>
              </a:rPr>
              <a:t>WHERE "condition";</a:t>
            </a:r>
            <a:endParaRPr sz="1700" b="1">
              <a:solidFill>
                <a:schemeClr val="accent3"/>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11"/>
          <p:cNvSpPr txBox="1">
            <a:spLocks noGrp="1"/>
          </p:cNvSpPr>
          <p:nvPr>
            <p:ph type="title"/>
          </p:nvPr>
        </p:nvSpPr>
        <p:spPr>
          <a:xfrm>
            <a:off x="39262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DELETE FROM</a:t>
            </a:r>
            <a:endParaRPr/>
          </a:p>
        </p:txBody>
      </p:sp>
      <p:sp>
        <p:nvSpPr>
          <p:cNvPr id="706" name="Google Shape;706;p111"/>
          <p:cNvSpPr txBox="1">
            <a:spLocks noGrp="1"/>
          </p:cNvSpPr>
          <p:nvPr>
            <p:ph type="body" idx="1"/>
          </p:nvPr>
        </p:nvSpPr>
        <p:spPr>
          <a:xfrm>
            <a:off x="311700" y="572700"/>
            <a:ext cx="8520600" cy="44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700"/>
              <a:t>Pour supprimer des enregistrements d’une table:</a:t>
            </a:r>
            <a:endParaRPr sz="1700"/>
          </a:p>
          <a:p>
            <a:pPr marL="0" lvl="0" indent="0" algn="l" rtl="0">
              <a:spcBef>
                <a:spcPts val="1600"/>
              </a:spcBef>
              <a:spcAft>
                <a:spcPts val="1600"/>
              </a:spcAft>
              <a:buNone/>
            </a:pPr>
            <a:r>
              <a:rPr lang="fr" sz="1700" b="1">
                <a:solidFill>
                  <a:schemeClr val="accent3"/>
                </a:solidFill>
              </a:rPr>
              <a:t>DELETE FROM "nom de table"</a:t>
            </a:r>
            <a:br>
              <a:rPr lang="fr" sz="1700" b="1">
                <a:solidFill>
                  <a:schemeClr val="accent3"/>
                </a:solidFill>
              </a:rPr>
            </a:br>
            <a:r>
              <a:rPr lang="fr" sz="1700" b="1">
                <a:solidFill>
                  <a:schemeClr val="accent3"/>
                </a:solidFill>
              </a:rPr>
              <a:t>WHERE "condition";</a:t>
            </a:r>
            <a:endParaRPr sz="1700" b="1">
              <a:solidFill>
                <a:schemeClr val="accent3"/>
              </a:solidFil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4893</Words>
  <Application>Microsoft Office PowerPoint</Application>
  <PresentationFormat>Affichage à l'écran (16:9)</PresentationFormat>
  <Paragraphs>937</Paragraphs>
  <Slides>125</Slides>
  <Notes>125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125</vt:i4>
      </vt:variant>
    </vt:vector>
  </HeadingPairs>
  <TitlesOfParts>
    <vt:vector size="129" baseType="lpstr">
      <vt:lpstr>Alfa Slab One</vt:lpstr>
      <vt:lpstr>Arial</vt:lpstr>
      <vt:lpstr>Proxima Nova</vt:lpstr>
      <vt:lpstr>gameday</vt:lpstr>
      <vt:lpstr>MYSQL</vt:lpstr>
      <vt:lpstr>Système de Gestion de Base de Données</vt:lpstr>
      <vt:lpstr>Une base de données c'est quoi?</vt:lpstr>
      <vt:lpstr>Mysql c'est quoi?</vt:lpstr>
      <vt:lpstr>Caractéristiques de Mysql</vt:lpstr>
      <vt:lpstr>Langage SQL</vt:lpstr>
      <vt:lpstr>Installation de MySQL</vt:lpstr>
      <vt:lpstr>Utilisation de MySQL en ligne de commande</vt:lpstr>
      <vt:lpstr>Utilisation de MySQL en ligne de commande</vt:lpstr>
      <vt:lpstr>Utilisation de MySQL en ligne de commande</vt:lpstr>
      <vt:lpstr>Utilisation de MySQL en ligne de commande</vt:lpstr>
      <vt:lpstr>Utilisation de MySQL en ligne de commande</vt:lpstr>
      <vt:lpstr>Utilisation de MySQL en ligne de commande</vt:lpstr>
      <vt:lpstr>Utilisation de MySQL en ligne de commande</vt:lpstr>
      <vt:lpstr>Utilisation de MySQL en ligne de commande</vt:lpstr>
      <vt:lpstr>Interface graphique phpMyAdmin</vt:lpstr>
      <vt:lpstr>SQL CREATE DATABASE</vt:lpstr>
      <vt:lpstr>SQL CREATE TABLE</vt:lpstr>
      <vt:lpstr>Types des attributs MySQL</vt:lpstr>
      <vt:lpstr>Types des attributs MySQL - entiers</vt:lpstr>
      <vt:lpstr>Types des attributs MySQL - flottants</vt:lpstr>
      <vt:lpstr>Types des attributs MySQL - flottants</vt:lpstr>
      <vt:lpstr>Types des attributs MySQL - chaînes</vt:lpstr>
      <vt:lpstr>Types des attributs MySQL - chaînes</vt:lpstr>
      <vt:lpstr>Types des attributs MySQL - dates et heures</vt:lpstr>
      <vt:lpstr>Types des attributs MySQL - énumérations</vt:lpstr>
      <vt:lpstr>Types des attributs MySQL - ensembles</vt:lpstr>
      <vt:lpstr>Identificateurs</vt:lpstr>
      <vt:lpstr>Constraint</vt:lpstr>
      <vt:lpstr>Constraint</vt:lpstr>
      <vt:lpstr>Clé primaire</vt:lpstr>
      <vt:lpstr>Clé primaire</vt:lpstr>
      <vt:lpstr>Clé primaire</vt:lpstr>
      <vt:lpstr>Clé primaire</vt:lpstr>
      <vt:lpstr>Clé étrangère</vt:lpstr>
      <vt:lpstr>Clé étrangère</vt:lpstr>
      <vt:lpstr>Attribut non nul</vt:lpstr>
      <vt:lpstr>Valeur par défaut</vt:lpstr>
      <vt:lpstr>Attribut sans doublon</vt:lpstr>
      <vt:lpstr>Moteurs de stockage</vt:lpstr>
      <vt:lpstr>Moteurs de stockage</vt:lpstr>
      <vt:lpstr>Moteurs de stockage</vt:lpstr>
      <vt:lpstr>Exercice</vt:lpstr>
      <vt:lpstr>Index</vt:lpstr>
      <vt:lpstr>Index</vt:lpstr>
      <vt:lpstr>Index</vt:lpstr>
      <vt:lpstr>Index : Quand faut-il éviter les index?</vt:lpstr>
      <vt:lpstr>View ﻿</vt:lpstr>
      <vt:lpstr>View ﻿</vt:lpstr>
      <vt:lpstr>View ﻿</vt:lpstr>
      <vt:lpstr>View ﻿</vt:lpstr>
      <vt:lpstr>Supprimer une table</vt:lpstr>
      <vt:lpstr>Modifier un table</vt:lpstr>
      <vt:lpstr>Modifier un table: ajouter une colonne(attribut)</vt:lpstr>
      <vt:lpstr>Modifier un table: supprimer une colonne(attribut)</vt:lpstr>
      <vt:lpstr>Modifier un table: créer une clé primaire</vt:lpstr>
      <vt:lpstr>Modifier un table: supprimer une clé primaire</vt:lpstr>
      <vt:lpstr>Modifier un table: Ajouter une clé étrangère</vt:lpstr>
      <vt:lpstr>Modifier un table: Ajout d’une contrainte d’unicité</vt:lpstr>
      <vt:lpstr>Modifier un table: Changer la valeur par défaut d’un attribut(colonne)</vt:lpstr>
      <vt:lpstr>Modifier un table: Changer la définition d’un attribut</vt:lpstr>
      <vt:lpstr>Modifier un table: Changer le nom de la table</vt:lpstr>
      <vt:lpstr>Modifier un table: Ajouter un index</vt:lpstr>
      <vt:lpstr>Modifier un table: Supprimer un index</vt:lpstr>
      <vt:lpstr>SQL SELECT</vt:lpstr>
      <vt:lpstr>SQL SELECT</vt:lpstr>
      <vt:lpstr>SQL SELECT</vt:lpstr>
      <vt:lpstr>SQL AS (alias)</vt:lpstr>
      <vt:lpstr>SQL AS (alias)</vt:lpstr>
      <vt:lpstr>SQL AS (alias)</vt:lpstr>
      <vt:lpstr>SQL AS (alias)</vt:lpstr>
      <vt:lpstr>SQL DISTINCT</vt:lpstr>
      <vt:lpstr>SQL DISTINCT</vt:lpstr>
      <vt:lpstr>SQL DISTINCT</vt:lpstr>
      <vt:lpstr>SQL WHERE</vt:lpstr>
      <vt:lpstr>SQL WHERE</vt:lpstr>
      <vt:lpstr>SQL AND &amp; OR</vt:lpstr>
      <vt:lpstr>SQL AND &amp; OR</vt:lpstr>
      <vt:lpstr>SQL AND &amp; OR</vt:lpstr>
      <vt:lpstr>SQL IN</vt:lpstr>
      <vt:lpstr>SQL IN</vt:lpstr>
      <vt:lpstr>SQL BETWEEN</vt:lpstr>
      <vt:lpstr>SQL LIKE</vt:lpstr>
      <vt:lpstr>SQL LIKE</vt:lpstr>
      <vt:lpstr>SQL LIKE</vt:lpstr>
      <vt:lpstr>SQL GROUP BY</vt:lpstr>
      <vt:lpstr>SQL GROUP BY</vt:lpstr>
      <vt:lpstr>SQL HAVING</vt:lpstr>
      <vt:lpstr>SQL HAVING</vt:lpstr>
      <vt:lpstr>SQL HAVING</vt:lpstr>
      <vt:lpstr>SQL ORDER BY</vt:lpstr>
      <vt:lpstr>SQL ORDER BY</vt:lpstr>
      <vt:lpstr>SQL ORDER BY</vt:lpstr>
      <vt:lpstr>Fonctions SQL </vt:lpstr>
      <vt:lpstr>Fonctions SQL </vt:lpstr>
      <vt:lpstr>Exercices </vt:lpstr>
      <vt:lpstr>INSERT INTO ﻿</vt:lpstr>
      <vt:lpstr>UPDATE ﻿</vt:lpstr>
      <vt:lpstr>DELETE FROM</vt:lpstr>
      <vt:lpstr>Sous-requêtes SQL </vt:lpstr>
      <vt:lpstr>Sous-requêtes SQL </vt:lpstr>
      <vt:lpstr>Sous-requêtes SQL </vt:lpstr>
      <vt:lpstr>Sous-requêtes SQL </vt:lpstr>
      <vt:lpstr>Exercices Sous-requêtes SQL </vt:lpstr>
      <vt:lpstr>Jointure SQL</vt:lpstr>
      <vt:lpstr>Jointure SQL</vt:lpstr>
      <vt:lpstr>Jointure SQL</vt:lpstr>
      <vt:lpstr>Différentes types de jointures</vt:lpstr>
      <vt:lpstr>Différentes types de jointures</vt:lpstr>
      <vt:lpstr>SQL INNER JOIN (simple join)</vt:lpstr>
      <vt:lpstr>SQL INNER JOIN (simple join)</vt:lpstr>
      <vt:lpstr>SQL LEFT JOIN</vt:lpstr>
      <vt:lpstr>SQL LEFT JOIN</vt:lpstr>
      <vt:lpstr>SQL RIGHT JOIN</vt:lpstr>
      <vt:lpstr>SQL RIGHT JOIN</vt:lpstr>
      <vt:lpstr>SQL NATURAL JOIN</vt:lpstr>
      <vt:lpstr>SQL CROSS JOIN</vt:lpstr>
      <vt:lpstr>SQL CROSS JOIN</vt:lpstr>
      <vt:lpstr>SQL UNION</vt:lpstr>
      <vt:lpstr>SQL UNION</vt:lpstr>
      <vt:lpstr>SQL UNION</vt:lpstr>
      <vt:lpstr>SQL UNION ALL</vt:lpstr>
      <vt:lpstr>SQL INTERSECT</vt:lpstr>
      <vt:lpstr>SQL INTERSECT</vt:lpstr>
      <vt:lpstr>SQL INTERSECT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MYSQL</dc:title>
  <cp:lastModifiedBy>IPI</cp:lastModifiedBy>
  <cp:revision>3</cp:revision>
  <dcterms:modified xsi:type="dcterms:W3CDTF">2018-10-24T09:20:49Z</dcterms:modified>
</cp:coreProperties>
</file>